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87" r:id="rId4"/>
    <p:sldId id="288" r:id="rId5"/>
    <p:sldId id="289" r:id="rId6"/>
    <p:sldId id="282" r:id="rId7"/>
    <p:sldId id="283" r:id="rId8"/>
    <p:sldId id="284" r:id="rId9"/>
    <p:sldId id="285" r:id="rId10"/>
    <p:sldId id="286" r:id="rId11"/>
    <p:sldId id="258" r:id="rId12"/>
    <p:sldId id="259" r:id="rId13"/>
    <p:sldId id="261" r:id="rId14"/>
    <p:sldId id="262" r:id="rId15"/>
    <p:sldId id="263" r:id="rId16"/>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14"/>
  </p:normalViewPr>
  <p:slideViewPr>
    <p:cSldViewPr>
      <p:cViewPr>
        <p:scale>
          <a:sx n="89" d="100"/>
          <a:sy n="89" d="100"/>
        </p:scale>
        <p:origin x="174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5BC6EA89-C6AB-417E-9CFC-BE094E61AF63}" type="datetimeFigureOut">
              <a:rPr lang="en-US" smtClean="0"/>
              <a:pPr/>
              <a:t>12/23/22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833AFF4B-7D57-4F1F-B68D-C7245F69094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AFF4B-7D57-4F1F-B68D-C7245F690949}"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645542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B99A2-BBBA-4D01-A99C-81618E94B7F4}" type="slidenum">
              <a:rPr lang="en-US" smtClean="0"/>
              <a:pPr/>
              <a:t>4</a:t>
            </a:fld>
            <a:endParaRPr lang="en-US" dirty="0"/>
          </a:p>
        </p:txBody>
      </p:sp>
    </p:spTree>
    <p:extLst>
      <p:ext uri="{BB962C8B-B14F-4D97-AF65-F5344CB8AC3E}">
        <p14:creationId xmlns:p14="http://schemas.microsoft.com/office/powerpoint/2010/main" val="2567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0"/>
            <a:ext cx="4692650"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01E767-1BDC-4644-B21C-EAA8636541DA}" type="slidenum">
              <a:rPr lang="en-US" smtClean="0"/>
              <a:pPr/>
              <a:t>5</a:t>
            </a:fld>
            <a:endParaRPr lang="en-US" dirty="0"/>
          </a:p>
        </p:txBody>
      </p:sp>
    </p:spTree>
    <p:extLst>
      <p:ext uri="{BB962C8B-B14F-4D97-AF65-F5344CB8AC3E}">
        <p14:creationId xmlns:p14="http://schemas.microsoft.com/office/powerpoint/2010/main" val="185007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6</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8</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309903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12/23/22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12/23/22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Esther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Life can be hard. Difficult times happen, and pain cannot be avoided. When life doesn’t make sense, do you turn to God or away from Him? Let the book of Esther encourage you that God is always present. Jesus called us “friends” ( John 15:15), and the Spirit is our “Helper” (14:26). Trust and obey, as Esther did. And watch God silently weave all events for His glory . . . and for our ultimate good.  We call it providence.  </a:t>
            </a:r>
          </a:p>
        </p:txBody>
      </p:sp>
    </p:spTree>
    <p:extLst>
      <p:ext uri="{BB962C8B-B14F-4D97-AF65-F5344CB8AC3E}">
        <p14:creationId xmlns:p14="http://schemas.microsoft.com/office/powerpoint/2010/main" val="348766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7CCEC8E3-62EB-3F48-A01E-7C334FDF93E6}"/>
              </a:ext>
            </a:extLst>
          </p:cNvPr>
          <p:cNvSpPr>
            <a:spLocks noGrp="1" noChangeArrowheads="1"/>
          </p:cNvSpPr>
          <p:nvPr>
            <p:ph type="title"/>
          </p:nvPr>
        </p:nvSpPr>
        <p:spPr/>
        <p:txBody>
          <a:bodyPr>
            <a:normAutofit/>
          </a:bodyPr>
          <a:lstStyle/>
          <a:p>
            <a:r>
              <a:rPr lang="en-US" altLang="en-US" sz="3200" dirty="0"/>
              <a:t>Esther – A Woman of Strength and Desire</a:t>
            </a:r>
          </a:p>
        </p:txBody>
      </p:sp>
      <p:sp>
        <p:nvSpPr>
          <p:cNvPr id="2053" name="Rectangle 5">
            <a:extLst>
              <a:ext uri="{FF2B5EF4-FFF2-40B4-BE49-F238E27FC236}">
                <a16:creationId xmlns:a16="http://schemas.microsoft.com/office/drawing/2014/main" id="{FC33E7A7-6600-4A47-A9BD-0BD0C024231A}"/>
              </a:ext>
            </a:extLst>
          </p:cNvPr>
          <p:cNvSpPr>
            <a:spLocks noGrp="1" noChangeArrowheads="1"/>
          </p:cNvSpPr>
          <p:nvPr>
            <p:ph type="body" idx="1"/>
          </p:nvPr>
        </p:nvSpPr>
        <p:spPr/>
        <p:txBody>
          <a:bodyPr/>
          <a:lstStyle/>
          <a:p>
            <a:pPr marL="118872" indent="0">
              <a:lnSpc>
                <a:spcPct val="90000"/>
              </a:lnSpc>
              <a:buNone/>
            </a:pPr>
            <a:r>
              <a:rPr lang="en-US" altLang="en-US" dirty="0"/>
              <a:t> </a:t>
            </a:r>
            <a:r>
              <a:rPr lang="en-US" altLang="en-US" i="1" dirty="0"/>
              <a:t>“Think not with thyself that thou shalt escape  in the king’s house, more then all the Jews. For if thou altogether </a:t>
            </a:r>
            <a:r>
              <a:rPr lang="en-US" altLang="en-US" i="1" dirty="0" err="1"/>
              <a:t>holdest</a:t>
            </a:r>
            <a:r>
              <a:rPr lang="en-US" altLang="en-US" i="1" dirty="0"/>
              <a:t> thy peace at </a:t>
            </a:r>
            <a:r>
              <a:rPr lang="en-US" altLang="en-US" b="1" i="1" dirty="0"/>
              <a:t>this time</a:t>
            </a:r>
            <a:r>
              <a:rPr lang="en-US" altLang="en-US" i="1" dirty="0"/>
              <a:t>, then shall there enlargement and deliverance arise to the Jews from another place; but thou and thy father’s house shall be destroyed: and </a:t>
            </a:r>
            <a:r>
              <a:rPr lang="en-US" altLang="en-US" b="1" i="1" dirty="0"/>
              <a:t>who </a:t>
            </a:r>
            <a:r>
              <a:rPr lang="en-US" altLang="en-US" b="1" i="1" dirty="0" err="1"/>
              <a:t>knoweth</a:t>
            </a:r>
            <a:r>
              <a:rPr lang="en-US" altLang="en-US" b="1" i="1" dirty="0"/>
              <a:t> whether thou art come to the kingdom for such a time as this? </a:t>
            </a:r>
            <a:r>
              <a:rPr lang="en-US" altLang="en-US" dirty="0"/>
              <a:t>(Esther 4:13-14).</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7A75590-A9EF-4F47-A557-8D7ECDA1E497}"/>
              </a:ext>
            </a:extLst>
          </p:cNvPr>
          <p:cNvSpPr>
            <a:spLocks noGrp="1" noChangeArrowheads="1"/>
          </p:cNvSpPr>
          <p:nvPr>
            <p:ph type="title"/>
          </p:nvPr>
        </p:nvSpPr>
        <p:spPr/>
        <p:txBody>
          <a:bodyPr/>
          <a:lstStyle/>
          <a:p>
            <a:r>
              <a:rPr lang="en-US" altLang="en-US"/>
              <a:t>Cast Of Characters</a:t>
            </a:r>
          </a:p>
        </p:txBody>
      </p:sp>
      <p:sp>
        <p:nvSpPr>
          <p:cNvPr id="16387" name="Rectangle 3">
            <a:extLst>
              <a:ext uri="{FF2B5EF4-FFF2-40B4-BE49-F238E27FC236}">
                <a16:creationId xmlns:a16="http://schemas.microsoft.com/office/drawing/2014/main" id="{110A22BF-1E27-394C-BCEC-D1B5BE51E494}"/>
              </a:ext>
            </a:extLst>
          </p:cNvPr>
          <p:cNvSpPr>
            <a:spLocks noGrp="1" noChangeArrowheads="1"/>
          </p:cNvSpPr>
          <p:nvPr>
            <p:ph type="body" idx="1"/>
          </p:nvPr>
        </p:nvSpPr>
        <p:spPr/>
        <p:txBody>
          <a:bodyPr/>
          <a:lstStyle/>
          <a:p>
            <a:pPr>
              <a:lnSpc>
                <a:spcPct val="80000"/>
              </a:lnSpc>
            </a:pPr>
            <a:r>
              <a:rPr lang="en-US" altLang="en-US" sz="2800" dirty="0"/>
              <a:t>King Ahasuerus (Xerxes), king of Persia</a:t>
            </a:r>
          </a:p>
          <a:p>
            <a:pPr>
              <a:lnSpc>
                <a:spcPct val="80000"/>
              </a:lnSpc>
            </a:pPr>
            <a:r>
              <a:rPr lang="en-US" altLang="en-US" sz="2800" dirty="0"/>
              <a:t>Queen Vashti, soon-to-be wife </a:t>
            </a:r>
          </a:p>
          <a:p>
            <a:pPr>
              <a:lnSpc>
                <a:spcPct val="80000"/>
              </a:lnSpc>
            </a:pPr>
            <a:r>
              <a:rPr lang="en-US" altLang="en-US" sz="2800" dirty="0"/>
              <a:t>Mordecai, an exiled Jew who is living in Persia, he is Esther’s older cousin and guardian</a:t>
            </a:r>
          </a:p>
          <a:p>
            <a:pPr>
              <a:lnSpc>
                <a:spcPct val="80000"/>
              </a:lnSpc>
            </a:pPr>
            <a:r>
              <a:rPr lang="en-US" altLang="en-US" sz="2800" dirty="0"/>
              <a:t>Esther, Mordecai’s beautiful student and the soon-to-be wife of Ahasuerus</a:t>
            </a:r>
          </a:p>
          <a:p>
            <a:pPr>
              <a:lnSpc>
                <a:spcPct val="80000"/>
              </a:lnSpc>
            </a:pPr>
            <a:r>
              <a:rPr lang="en-US" altLang="en-US" sz="2800" dirty="0"/>
              <a:t>Haman, the villain – the bad guy.  He was anti-Semantic, this noble plots to wipe out the Jews</a:t>
            </a:r>
          </a:p>
          <a:p>
            <a:pPr>
              <a:lnSpc>
                <a:spcPct val="80000"/>
              </a:lnSpc>
            </a:pPr>
            <a:r>
              <a:rPr lang="en-US" altLang="en-US" sz="2800" dirty="0" err="1"/>
              <a:t>Bightan</a:t>
            </a:r>
            <a:r>
              <a:rPr lang="en-US" altLang="en-US" sz="2800" dirty="0"/>
              <a:t> &amp; </a:t>
            </a:r>
            <a:r>
              <a:rPr lang="en-US" altLang="en-US" sz="2800" dirty="0" err="1"/>
              <a:t>Teresh</a:t>
            </a:r>
            <a:r>
              <a:rPr lang="en-US" altLang="en-US" sz="2800" dirty="0"/>
              <a:t> – two of the king’s chamberlains whose plot to kill the king is foiled by Mordecai.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751792F-A94B-0B49-85D7-825C5EE4BDC6}"/>
              </a:ext>
            </a:extLst>
          </p:cNvPr>
          <p:cNvSpPr>
            <a:spLocks noGrp="1" noChangeArrowheads="1"/>
          </p:cNvSpPr>
          <p:nvPr>
            <p:ph type="title"/>
          </p:nvPr>
        </p:nvSpPr>
        <p:spPr/>
        <p:txBody>
          <a:bodyPr/>
          <a:lstStyle/>
          <a:p>
            <a:r>
              <a:rPr lang="en-US" altLang="en-US"/>
              <a:t>God’s Play of Providence</a:t>
            </a:r>
          </a:p>
        </p:txBody>
      </p:sp>
      <p:sp>
        <p:nvSpPr>
          <p:cNvPr id="18435" name="Rectangle 3">
            <a:extLst>
              <a:ext uri="{FF2B5EF4-FFF2-40B4-BE49-F238E27FC236}">
                <a16:creationId xmlns:a16="http://schemas.microsoft.com/office/drawing/2014/main" id="{6C43F22A-2647-2E48-B4F3-7FF4C671C0D7}"/>
              </a:ext>
            </a:extLst>
          </p:cNvPr>
          <p:cNvSpPr>
            <a:spLocks noGrp="1" noChangeArrowheads="1"/>
          </p:cNvSpPr>
          <p:nvPr>
            <p:ph type="body" idx="1"/>
          </p:nvPr>
        </p:nvSpPr>
        <p:spPr/>
        <p:txBody>
          <a:bodyPr/>
          <a:lstStyle/>
          <a:p>
            <a:pPr>
              <a:lnSpc>
                <a:spcPct val="90000"/>
              </a:lnSpc>
            </a:pPr>
            <a:r>
              <a:rPr lang="en-US" altLang="en-US" sz="2400" dirty="0"/>
              <a:t>Scene 1: King’s banquet (Chapter 1)</a:t>
            </a:r>
          </a:p>
          <a:p>
            <a:pPr>
              <a:lnSpc>
                <a:spcPct val="90000"/>
              </a:lnSpc>
            </a:pPr>
            <a:r>
              <a:rPr lang="en-US" altLang="en-US" sz="2400" dirty="0"/>
              <a:t>Scene 2: The Persian beauty conquest (2)</a:t>
            </a:r>
          </a:p>
          <a:p>
            <a:pPr>
              <a:lnSpc>
                <a:spcPct val="90000"/>
              </a:lnSpc>
            </a:pPr>
            <a:r>
              <a:rPr lang="en-US" altLang="en-US" sz="2400" dirty="0"/>
              <a:t>Scene 3: Haman’s edict (3)</a:t>
            </a:r>
          </a:p>
          <a:p>
            <a:pPr>
              <a:lnSpc>
                <a:spcPct val="90000"/>
              </a:lnSpc>
            </a:pPr>
            <a:r>
              <a:rPr lang="en-US" altLang="en-US" sz="2400" dirty="0"/>
              <a:t>Scene 4: Mordecai’s counsel and Esther’s response (4)</a:t>
            </a:r>
          </a:p>
          <a:p>
            <a:pPr>
              <a:lnSpc>
                <a:spcPct val="90000"/>
              </a:lnSpc>
            </a:pPr>
            <a:r>
              <a:rPr lang="en-US" altLang="en-US" sz="2400" dirty="0"/>
              <a:t>Scene 5: Esther’s courage &amp; grace shown (5)</a:t>
            </a:r>
          </a:p>
          <a:p>
            <a:pPr>
              <a:lnSpc>
                <a:spcPct val="90000"/>
              </a:lnSpc>
            </a:pPr>
            <a:r>
              <a:rPr lang="en-US" altLang="en-US" sz="2400" dirty="0"/>
              <a:t>Scene 6: God’s deliverance (6)</a:t>
            </a:r>
          </a:p>
          <a:p>
            <a:pPr>
              <a:lnSpc>
                <a:spcPct val="90000"/>
              </a:lnSpc>
            </a:pPr>
            <a:r>
              <a:rPr lang="en-US" altLang="en-US" sz="2400" dirty="0"/>
              <a:t>Scene 7: Esther’s request to save her people (7)</a:t>
            </a:r>
          </a:p>
          <a:p>
            <a:pPr>
              <a:lnSpc>
                <a:spcPct val="90000"/>
              </a:lnSpc>
            </a:pPr>
            <a:r>
              <a:rPr lang="en-US" altLang="en-US" sz="2400" dirty="0"/>
              <a:t>Scene 8: Mordecai’s edict (8)</a:t>
            </a:r>
          </a:p>
          <a:p>
            <a:pPr>
              <a:lnSpc>
                <a:spcPct val="90000"/>
              </a:lnSpc>
            </a:pPr>
            <a:r>
              <a:rPr lang="en-US" altLang="en-US" sz="2400" dirty="0"/>
              <a:t>Scene 9: Feast of Purim (9)</a:t>
            </a:r>
          </a:p>
          <a:p>
            <a:pPr>
              <a:lnSpc>
                <a:spcPct val="90000"/>
              </a:lnSpc>
            </a:pPr>
            <a:r>
              <a:rPr lang="en-US" altLang="en-US" sz="2400" dirty="0"/>
              <a:t>Scene 10: Epilogue (10)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599E1CE-081F-3545-982A-996D1CEF2B25}"/>
              </a:ext>
            </a:extLst>
          </p:cNvPr>
          <p:cNvSpPr>
            <a:spLocks noGrp="1" noChangeArrowheads="1"/>
          </p:cNvSpPr>
          <p:nvPr>
            <p:ph type="title"/>
          </p:nvPr>
        </p:nvSpPr>
        <p:spPr/>
        <p:txBody>
          <a:bodyPr>
            <a:normAutofit/>
          </a:bodyPr>
          <a:lstStyle/>
          <a:p>
            <a:pPr algn="l"/>
            <a:r>
              <a:rPr lang="en-US" altLang="en-US" sz="3200" dirty="0"/>
              <a:t>Six characteristics of strength and dignity:</a:t>
            </a:r>
          </a:p>
        </p:txBody>
      </p:sp>
      <p:sp>
        <p:nvSpPr>
          <p:cNvPr id="19459" name="Rectangle 3">
            <a:extLst>
              <a:ext uri="{FF2B5EF4-FFF2-40B4-BE49-F238E27FC236}">
                <a16:creationId xmlns:a16="http://schemas.microsoft.com/office/drawing/2014/main" id="{9176A892-6E9E-E943-9EF2-7D0A2D0CDE15}"/>
              </a:ext>
            </a:extLst>
          </p:cNvPr>
          <p:cNvSpPr>
            <a:spLocks noGrp="1" noChangeArrowheads="1"/>
          </p:cNvSpPr>
          <p:nvPr>
            <p:ph type="body" idx="1"/>
          </p:nvPr>
        </p:nvSpPr>
        <p:spPr/>
        <p:txBody>
          <a:bodyPr/>
          <a:lstStyle/>
          <a:p>
            <a:r>
              <a:rPr lang="en-US" altLang="en-US" sz="2800" dirty="0"/>
              <a:t>She was gifted with grace (2:9)</a:t>
            </a:r>
          </a:p>
          <a:p>
            <a:r>
              <a:rPr lang="en-US" altLang="en-US" sz="2800" dirty="0"/>
              <a:t>She was a woman of restraint and control (2:10)</a:t>
            </a:r>
          </a:p>
          <a:p>
            <a:r>
              <a:rPr lang="en-US" altLang="en-US" sz="2800" dirty="0"/>
              <a:t>She was easily counseled (2:10, 20) </a:t>
            </a:r>
          </a:p>
          <a:p>
            <a:r>
              <a:rPr lang="en-US" altLang="en-US" sz="2800" dirty="0"/>
              <a:t>She was unselfish and authentic (2:12-15)</a:t>
            </a:r>
          </a:p>
          <a:p>
            <a:r>
              <a:rPr lang="en-US" altLang="en-US" sz="2800" dirty="0"/>
              <a:t>She found favor with others – winsomeness (2:15b-17)</a:t>
            </a:r>
          </a:p>
          <a:p>
            <a:r>
              <a:rPr lang="en-US" altLang="en-US" sz="2800" dirty="0"/>
              <a:t>She displayed a humble respect for authority (2:18-20)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B913C2D-7C98-984A-B1E2-F62250B8DFD8}"/>
              </a:ext>
            </a:extLst>
          </p:cNvPr>
          <p:cNvSpPr>
            <a:spLocks noGrp="1" noChangeArrowheads="1"/>
          </p:cNvSpPr>
          <p:nvPr>
            <p:ph type="title"/>
          </p:nvPr>
        </p:nvSpPr>
        <p:spPr/>
        <p:txBody>
          <a:bodyPr/>
          <a:lstStyle/>
          <a:p>
            <a:r>
              <a:rPr lang="en-US" altLang="en-US"/>
              <a:t>Conclusion</a:t>
            </a:r>
          </a:p>
        </p:txBody>
      </p:sp>
      <p:sp>
        <p:nvSpPr>
          <p:cNvPr id="20483" name="Rectangle 3">
            <a:extLst>
              <a:ext uri="{FF2B5EF4-FFF2-40B4-BE49-F238E27FC236}">
                <a16:creationId xmlns:a16="http://schemas.microsoft.com/office/drawing/2014/main" id="{FEE47B65-39BB-9A47-BAEB-6ED1A40E5580}"/>
              </a:ext>
            </a:extLst>
          </p:cNvPr>
          <p:cNvSpPr>
            <a:spLocks noGrp="1" noChangeArrowheads="1"/>
          </p:cNvSpPr>
          <p:nvPr>
            <p:ph type="body" idx="1"/>
          </p:nvPr>
        </p:nvSpPr>
        <p:spPr/>
        <p:txBody>
          <a:bodyPr/>
          <a:lstStyle/>
          <a:p>
            <a:pPr>
              <a:lnSpc>
                <a:spcPct val="90000"/>
              </a:lnSpc>
            </a:pPr>
            <a:r>
              <a:rPr lang="en-US" altLang="en-US" sz="2400"/>
              <a:t>God’s sovereignty, His “coincidences” always have a purpose.  Victory comes to those who assert themselves.  When we have the faith, courage, and appropriate respect that we ought to have, we will find ourselves looking back at the </a:t>
            </a:r>
            <a:r>
              <a:rPr lang="en-US" altLang="en-US" sz="2400" i="1"/>
              <a:t>coincidences</a:t>
            </a:r>
            <a:r>
              <a:rPr lang="en-US" altLang="en-US" sz="2400"/>
              <a:t> in or life and see that they were really acts of God’s providence.  When we look at it that way, “it will turn sorrow into joy (gladness) … mourning into a good day (holiday)” (9:22).  Be assured, peg by peg, God gets the results he wants; with this condition, “according to His purpose.”  He can turn coincidences into victory; he did it for the Jews – but he needed Esther and Mordecai to do their part.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Esther</a:t>
            </a:r>
          </a:p>
        </p:txBody>
      </p:sp>
      <p:sp>
        <p:nvSpPr>
          <p:cNvPr id="3" name="Content Placeholder 2"/>
          <p:cNvSpPr>
            <a:spLocks noGrp="1"/>
          </p:cNvSpPr>
          <p:nvPr>
            <p:ph idx="1"/>
          </p:nvPr>
        </p:nvSpPr>
        <p:spPr>
          <a:xfrm>
            <a:off x="609600" y="1295400"/>
            <a:ext cx="8229600" cy="49304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457200" y="2514600"/>
            <a:ext cx="1600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400300" y="2933700"/>
            <a:ext cx="1676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924800" y="2514600"/>
            <a:ext cx="1600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3886200"/>
            <a:ext cx="7467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715000" y="2895600"/>
            <a:ext cx="1752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429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343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43000" y="63246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724400"/>
            <a:ext cx="8610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5105400"/>
            <a:ext cx="8610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610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867400"/>
            <a:ext cx="8610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781800" y="3733800"/>
            <a:ext cx="1143000" cy="369332"/>
          </a:xfrm>
          <a:prstGeom prst="rect">
            <a:avLst/>
          </a:prstGeom>
          <a:noFill/>
        </p:spPr>
        <p:txBody>
          <a:bodyPr wrap="square" rtlCol="0">
            <a:spAutoFit/>
          </a:bodyPr>
          <a:lstStyle/>
          <a:p>
            <a:r>
              <a:rPr lang="en-US" b="1" dirty="0"/>
              <a:t> </a:t>
            </a:r>
          </a:p>
        </p:txBody>
      </p:sp>
      <p:sp>
        <p:nvSpPr>
          <p:cNvPr id="78" name="TextBox 77"/>
          <p:cNvSpPr txBox="1"/>
          <p:nvPr/>
        </p:nvSpPr>
        <p:spPr>
          <a:xfrm>
            <a:off x="1447800" y="3962400"/>
            <a:ext cx="1524000" cy="369332"/>
          </a:xfrm>
          <a:prstGeom prst="rect">
            <a:avLst/>
          </a:prstGeom>
          <a:noFill/>
        </p:spPr>
        <p:txBody>
          <a:bodyPr wrap="square" rtlCol="0">
            <a:spAutoFit/>
          </a:bodyPr>
          <a:lstStyle/>
          <a:p>
            <a:r>
              <a:rPr lang="en-US" b="1" dirty="0"/>
              <a:t> </a:t>
            </a:r>
          </a:p>
        </p:txBody>
      </p:sp>
      <p:sp>
        <p:nvSpPr>
          <p:cNvPr id="84" name="TextBox 83"/>
          <p:cNvSpPr txBox="1"/>
          <p:nvPr/>
        </p:nvSpPr>
        <p:spPr>
          <a:xfrm>
            <a:off x="2590800" y="4343400"/>
            <a:ext cx="4724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7" name="TextBox 86"/>
          <p:cNvSpPr txBox="1"/>
          <p:nvPr/>
        </p:nvSpPr>
        <p:spPr>
          <a:xfrm>
            <a:off x="1219200" y="5105400"/>
            <a:ext cx="7315200" cy="369332"/>
          </a:xfrm>
          <a:prstGeom prst="rect">
            <a:avLst/>
          </a:prstGeom>
          <a:noFill/>
        </p:spPr>
        <p:txBody>
          <a:bodyPr wrap="square" rtlCol="0">
            <a:spAutoFit/>
          </a:bodyPr>
          <a:lstStyle/>
          <a:p>
            <a:r>
              <a:rPr lang="en-US" dirty="0"/>
              <a:t> </a:t>
            </a:r>
          </a:p>
        </p:txBody>
      </p:sp>
      <p:sp>
        <p:nvSpPr>
          <p:cNvPr id="95" name="TextBox 94"/>
          <p:cNvSpPr txBox="1"/>
          <p:nvPr/>
        </p:nvSpPr>
        <p:spPr>
          <a:xfrm>
            <a:off x="-152400" y="4038600"/>
            <a:ext cx="1524000" cy="338554"/>
          </a:xfrm>
          <a:prstGeom prst="rect">
            <a:avLst/>
          </a:prstGeom>
          <a:noFill/>
        </p:spPr>
        <p:txBody>
          <a:bodyPr wrap="square" rtlCol="0">
            <a:spAutoFit/>
          </a:bodyPr>
          <a:lstStyle/>
          <a:p>
            <a:r>
              <a:rPr lang="en-US" sz="1600" b="1" i="1" dirty="0"/>
              <a:t>Circumstance</a:t>
            </a:r>
          </a:p>
        </p:txBody>
      </p:sp>
      <p:sp>
        <p:nvSpPr>
          <p:cNvPr id="96" name="TextBox 95"/>
          <p:cNvSpPr txBox="1"/>
          <p:nvPr/>
        </p:nvSpPr>
        <p:spPr>
          <a:xfrm>
            <a:off x="0" y="4419600"/>
            <a:ext cx="1295400" cy="338554"/>
          </a:xfrm>
          <a:prstGeom prst="rect">
            <a:avLst/>
          </a:prstGeom>
          <a:noFill/>
        </p:spPr>
        <p:txBody>
          <a:bodyPr wrap="square" rtlCol="0">
            <a:spAutoFit/>
          </a:bodyPr>
          <a:lstStyle/>
          <a:p>
            <a:r>
              <a:rPr lang="en-US" sz="1600" b="1" i="1" dirty="0"/>
              <a:t>           Feasts</a:t>
            </a:r>
          </a:p>
        </p:txBody>
      </p:sp>
      <p:sp>
        <p:nvSpPr>
          <p:cNvPr id="98" name="TextBox 97"/>
          <p:cNvSpPr txBox="1"/>
          <p:nvPr/>
        </p:nvSpPr>
        <p:spPr>
          <a:xfrm>
            <a:off x="457200" y="4800600"/>
            <a:ext cx="838200" cy="338554"/>
          </a:xfrm>
          <a:prstGeom prst="rect">
            <a:avLst/>
          </a:prstGeom>
          <a:noFill/>
        </p:spPr>
        <p:txBody>
          <a:bodyPr wrap="square" rtlCol="0">
            <a:spAutoFit/>
          </a:bodyPr>
          <a:lstStyle/>
          <a:p>
            <a:r>
              <a:rPr lang="en-US" sz="1600" b="1" i="1" dirty="0"/>
              <a:t>  Dates</a:t>
            </a:r>
          </a:p>
        </p:txBody>
      </p:sp>
      <p:sp>
        <p:nvSpPr>
          <p:cNvPr id="99" name="TextBox 98"/>
          <p:cNvSpPr txBox="1"/>
          <p:nvPr/>
        </p:nvSpPr>
        <p:spPr>
          <a:xfrm>
            <a:off x="0" y="5105400"/>
            <a:ext cx="1524000" cy="338554"/>
          </a:xfrm>
          <a:prstGeom prst="rect">
            <a:avLst/>
          </a:prstGeom>
          <a:noFill/>
        </p:spPr>
        <p:txBody>
          <a:bodyPr wrap="square" rtlCol="0">
            <a:spAutoFit/>
          </a:bodyPr>
          <a:lstStyle/>
          <a:p>
            <a:r>
              <a:rPr lang="en-US" sz="1600" b="1" i="1" dirty="0"/>
              <a:t>           Theme</a:t>
            </a:r>
          </a:p>
        </p:txBody>
      </p:sp>
      <p:sp>
        <p:nvSpPr>
          <p:cNvPr id="100" name="TextBox 99"/>
          <p:cNvSpPr txBox="1"/>
          <p:nvPr/>
        </p:nvSpPr>
        <p:spPr>
          <a:xfrm>
            <a:off x="0" y="5486400"/>
            <a:ext cx="1600200" cy="338554"/>
          </a:xfrm>
          <a:prstGeom prst="rect">
            <a:avLst/>
          </a:prstGeom>
          <a:noFill/>
        </p:spPr>
        <p:txBody>
          <a:bodyPr wrap="square" rtlCol="0">
            <a:spAutoFit/>
          </a:bodyPr>
          <a:lstStyle/>
          <a:p>
            <a:r>
              <a:rPr lang="en-US" sz="1600" b="1" i="1" dirty="0"/>
              <a:t>   Key Verses</a:t>
            </a:r>
          </a:p>
        </p:txBody>
      </p:sp>
      <p:sp>
        <p:nvSpPr>
          <p:cNvPr id="112" name="TextBox 111"/>
          <p:cNvSpPr txBox="1"/>
          <p:nvPr/>
        </p:nvSpPr>
        <p:spPr>
          <a:xfrm>
            <a:off x="0" y="5791200"/>
            <a:ext cx="1219200" cy="584775"/>
          </a:xfrm>
          <a:prstGeom prst="rect">
            <a:avLst/>
          </a:prstGeom>
          <a:noFill/>
        </p:spPr>
        <p:txBody>
          <a:bodyPr wrap="square" rtlCol="0">
            <a:spAutoFit/>
          </a:bodyPr>
          <a:lstStyle/>
          <a:p>
            <a:pPr algn="ctr"/>
            <a:r>
              <a:rPr lang="en-US" sz="1600" b="1" i="1" dirty="0"/>
              <a:t>      Christ  in     </a:t>
            </a:r>
          </a:p>
          <a:p>
            <a:r>
              <a:rPr lang="en-US" sz="1600" b="1" i="1" dirty="0"/>
              <a:t>           Esther</a:t>
            </a:r>
          </a:p>
        </p:txBody>
      </p:sp>
      <p:sp>
        <p:nvSpPr>
          <p:cNvPr id="38" name="TextBox 37"/>
          <p:cNvSpPr txBox="1"/>
          <p:nvPr/>
        </p:nvSpPr>
        <p:spPr>
          <a:xfrm rot="474625">
            <a:off x="826290" y="1121745"/>
            <a:ext cx="461665" cy="2467634"/>
          </a:xfrm>
          <a:prstGeom prst="rect">
            <a:avLst/>
          </a:prstGeom>
          <a:noFill/>
        </p:spPr>
        <p:txBody>
          <a:bodyPr vert="vert270" wrap="square" rtlCol="0">
            <a:spAutoFit/>
          </a:bodyPr>
          <a:lstStyle/>
          <a:p>
            <a:r>
              <a:rPr lang="en-US" dirty="0"/>
              <a:t> </a:t>
            </a:r>
            <a:endParaRPr lang="en-US" sz="1600" dirty="0"/>
          </a:p>
        </p:txBody>
      </p:sp>
      <p:sp>
        <p:nvSpPr>
          <p:cNvPr id="44" name="TextBox 43"/>
          <p:cNvSpPr txBox="1"/>
          <p:nvPr/>
        </p:nvSpPr>
        <p:spPr>
          <a:xfrm flipV="1">
            <a:off x="1219200" y="3505200"/>
            <a:ext cx="5453774" cy="369332"/>
          </a:xfrm>
          <a:prstGeom prst="rect">
            <a:avLst/>
          </a:prstGeom>
          <a:noFill/>
        </p:spPr>
        <p:txBody>
          <a:bodyPr wrap="square" rtlCol="0">
            <a:spAutoFit/>
          </a:bodyPr>
          <a:lstStyle/>
          <a:p>
            <a:r>
              <a:rPr lang="en-US" dirty="0"/>
              <a:t> </a:t>
            </a:r>
          </a:p>
        </p:txBody>
      </p:sp>
      <p:sp>
        <p:nvSpPr>
          <p:cNvPr id="48" name="TextBox 47"/>
          <p:cNvSpPr txBox="1"/>
          <p:nvPr/>
        </p:nvSpPr>
        <p:spPr>
          <a:xfrm>
            <a:off x="4495800" y="4495800"/>
            <a:ext cx="4038600" cy="369332"/>
          </a:xfrm>
          <a:prstGeom prst="rect">
            <a:avLst/>
          </a:prstGeom>
          <a:noFill/>
        </p:spPr>
        <p:txBody>
          <a:bodyPr wrap="square" rtlCol="0">
            <a:spAutoFit/>
          </a:bodyPr>
          <a:lstStyle/>
          <a:p>
            <a:r>
              <a:rPr lang="en-US" dirty="0"/>
              <a:t> </a:t>
            </a:r>
          </a:p>
        </p:txBody>
      </p:sp>
      <p:sp>
        <p:nvSpPr>
          <p:cNvPr id="51" name="TextBox 50"/>
          <p:cNvSpPr txBox="1"/>
          <p:nvPr/>
        </p:nvSpPr>
        <p:spPr>
          <a:xfrm>
            <a:off x="1143000" y="5943600"/>
            <a:ext cx="7010400" cy="369332"/>
          </a:xfrm>
          <a:prstGeom prst="rect">
            <a:avLst/>
          </a:prstGeom>
          <a:noFill/>
        </p:spPr>
        <p:txBody>
          <a:bodyPr wrap="square" rtlCol="0">
            <a:spAutoFit/>
          </a:bodyPr>
          <a:lstStyle/>
          <a:p>
            <a:r>
              <a:rPr lang="en-US" dirty="0"/>
              <a:t>         Esther was an advocate for her people, even willing to die for them</a:t>
            </a:r>
          </a:p>
        </p:txBody>
      </p:sp>
      <p:sp>
        <p:nvSpPr>
          <p:cNvPr id="39" name="TextBox 38"/>
          <p:cNvSpPr txBox="1"/>
          <p:nvPr/>
        </p:nvSpPr>
        <p:spPr>
          <a:xfrm>
            <a:off x="2057400" y="1371600"/>
            <a:ext cx="6096000" cy="738664"/>
          </a:xfrm>
          <a:prstGeom prst="rect">
            <a:avLst/>
          </a:prstGeom>
          <a:noFill/>
        </p:spPr>
        <p:txBody>
          <a:bodyPr wrap="square" rtlCol="0">
            <a:spAutoFit/>
          </a:bodyPr>
          <a:lstStyle/>
          <a:p>
            <a:r>
              <a:rPr lang="en-US" sz="2400" b="1" dirty="0"/>
              <a:t>God’s providence among His people during…</a:t>
            </a:r>
          </a:p>
          <a:p>
            <a:r>
              <a:rPr lang="en-US" dirty="0"/>
              <a:t>      …</a:t>
            </a:r>
            <a:r>
              <a:rPr lang="en-US" b="1" i="1" dirty="0"/>
              <a:t>Hard Times                                                   </a:t>
            </a:r>
            <a:r>
              <a:rPr lang="en-US" b="1" dirty="0"/>
              <a:t>…</a:t>
            </a:r>
            <a:r>
              <a:rPr lang="en-US" b="1" i="1" dirty="0"/>
              <a:t>Happy Times</a:t>
            </a:r>
          </a:p>
        </p:txBody>
      </p:sp>
      <p:cxnSp>
        <p:nvCxnSpPr>
          <p:cNvPr id="50" name="Straight Connector 49"/>
          <p:cNvCxnSpPr/>
          <p:nvPr/>
        </p:nvCxnSpPr>
        <p:spPr>
          <a:xfrm rot="5400000">
            <a:off x="4419600" y="2667000"/>
            <a:ext cx="213360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6819900" y="2933700"/>
            <a:ext cx="1676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1409700" y="2933700"/>
            <a:ext cx="1676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3504455" y="2896345"/>
            <a:ext cx="1754087" cy="22859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371600" y="1905000"/>
            <a:ext cx="1144979" cy="584775"/>
          </a:xfrm>
          <a:prstGeom prst="rect">
            <a:avLst/>
          </a:prstGeom>
          <a:noFill/>
        </p:spPr>
        <p:txBody>
          <a:bodyPr wrap="square" rtlCol="0">
            <a:spAutoFit/>
          </a:bodyPr>
          <a:lstStyle/>
          <a:p>
            <a:r>
              <a:rPr lang="en-US" sz="1600" dirty="0"/>
              <a:t>King’s</a:t>
            </a:r>
          </a:p>
          <a:p>
            <a:r>
              <a:rPr lang="en-US" sz="1600" dirty="0"/>
              <a:t>Banquet</a:t>
            </a:r>
          </a:p>
        </p:txBody>
      </p:sp>
      <p:sp>
        <p:nvSpPr>
          <p:cNvPr id="80" name="TextBox 79"/>
          <p:cNvSpPr txBox="1"/>
          <p:nvPr/>
        </p:nvSpPr>
        <p:spPr>
          <a:xfrm>
            <a:off x="2286000" y="1905000"/>
            <a:ext cx="1443791" cy="615553"/>
          </a:xfrm>
          <a:prstGeom prst="rect">
            <a:avLst/>
          </a:prstGeom>
          <a:noFill/>
        </p:spPr>
        <p:txBody>
          <a:bodyPr wrap="square" rtlCol="0">
            <a:spAutoFit/>
          </a:bodyPr>
          <a:lstStyle/>
          <a:p>
            <a:r>
              <a:rPr lang="en-US" dirty="0"/>
              <a:t>  </a:t>
            </a:r>
            <a:r>
              <a:rPr lang="en-US" sz="1600" dirty="0"/>
              <a:t>Haman’s </a:t>
            </a:r>
          </a:p>
          <a:p>
            <a:r>
              <a:rPr lang="en-US" sz="1600" dirty="0"/>
              <a:t>     Edict</a:t>
            </a:r>
          </a:p>
        </p:txBody>
      </p:sp>
      <p:sp>
        <p:nvSpPr>
          <p:cNvPr id="88" name="TextBox 87"/>
          <p:cNvSpPr txBox="1"/>
          <p:nvPr/>
        </p:nvSpPr>
        <p:spPr>
          <a:xfrm>
            <a:off x="3352800" y="1905000"/>
            <a:ext cx="1373579" cy="615553"/>
          </a:xfrm>
          <a:prstGeom prst="rect">
            <a:avLst/>
          </a:prstGeom>
          <a:noFill/>
        </p:spPr>
        <p:txBody>
          <a:bodyPr wrap="square" rtlCol="0">
            <a:spAutoFit/>
          </a:bodyPr>
          <a:lstStyle/>
          <a:p>
            <a:r>
              <a:rPr lang="en-US" dirty="0"/>
              <a:t> </a:t>
            </a:r>
            <a:r>
              <a:rPr lang="en-US" sz="1600" dirty="0"/>
              <a:t>Queen’s</a:t>
            </a:r>
          </a:p>
          <a:p>
            <a:r>
              <a:rPr lang="en-US" sz="1600" dirty="0"/>
              <a:t>Courage</a:t>
            </a:r>
          </a:p>
        </p:txBody>
      </p:sp>
      <p:sp>
        <p:nvSpPr>
          <p:cNvPr id="89" name="TextBox 88"/>
          <p:cNvSpPr txBox="1"/>
          <p:nvPr/>
        </p:nvSpPr>
        <p:spPr>
          <a:xfrm>
            <a:off x="4267200" y="1828800"/>
            <a:ext cx="1524000" cy="615553"/>
          </a:xfrm>
          <a:prstGeom prst="rect">
            <a:avLst/>
          </a:prstGeom>
          <a:noFill/>
        </p:spPr>
        <p:txBody>
          <a:bodyPr wrap="square" rtlCol="0">
            <a:spAutoFit/>
          </a:bodyPr>
          <a:lstStyle/>
          <a:p>
            <a:r>
              <a:rPr lang="en-US" dirty="0"/>
              <a:t>        </a:t>
            </a:r>
            <a:r>
              <a:rPr lang="en-US" sz="1600" dirty="0"/>
              <a:t>God’s</a:t>
            </a:r>
          </a:p>
          <a:p>
            <a:r>
              <a:rPr lang="en-US" sz="1600" dirty="0"/>
              <a:t>    Deliverance</a:t>
            </a:r>
          </a:p>
        </p:txBody>
      </p:sp>
      <p:sp>
        <p:nvSpPr>
          <p:cNvPr id="90" name="TextBox 89"/>
          <p:cNvSpPr txBox="1"/>
          <p:nvPr/>
        </p:nvSpPr>
        <p:spPr>
          <a:xfrm>
            <a:off x="5410200" y="1905000"/>
            <a:ext cx="1721970" cy="615553"/>
          </a:xfrm>
          <a:prstGeom prst="rect">
            <a:avLst/>
          </a:prstGeom>
          <a:noFill/>
        </p:spPr>
        <p:txBody>
          <a:bodyPr wrap="square" rtlCol="0">
            <a:spAutoFit/>
          </a:bodyPr>
          <a:lstStyle/>
          <a:p>
            <a:r>
              <a:rPr lang="en-US" dirty="0"/>
              <a:t>    </a:t>
            </a:r>
            <a:r>
              <a:rPr lang="en-US" sz="1600" dirty="0"/>
              <a:t>Mordecai’s </a:t>
            </a:r>
          </a:p>
          <a:p>
            <a:r>
              <a:rPr lang="en-US" sz="1600" dirty="0"/>
              <a:t>         Edict</a:t>
            </a:r>
          </a:p>
        </p:txBody>
      </p:sp>
      <p:sp>
        <p:nvSpPr>
          <p:cNvPr id="102" name="TextBox 101"/>
          <p:cNvSpPr txBox="1"/>
          <p:nvPr/>
        </p:nvSpPr>
        <p:spPr>
          <a:xfrm>
            <a:off x="6629400" y="1905000"/>
            <a:ext cx="1366629" cy="646331"/>
          </a:xfrm>
          <a:prstGeom prst="rect">
            <a:avLst/>
          </a:prstGeom>
          <a:noFill/>
        </p:spPr>
        <p:txBody>
          <a:bodyPr wrap="square" rtlCol="0">
            <a:spAutoFit/>
          </a:bodyPr>
          <a:lstStyle/>
          <a:p>
            <a:r>
              <a:rPr lang="en-US" dirty="0"/>
              <a:t>     Jews</a:t>
            </a:r>
          </a:p>
          <a:p>
            <a:r>
              <a:rPr lang="en-US" dirty="0"/>
              <a:t> Rejoicing</a:t>
            </a:r>
          </a:p>
        </p:txBody>
      </p:sp>
      <p:sp>
        <p:nvSpPr>
          <p:cNvPr id="124" name="TextBox 123"/>
          <p:cNvSpPr txBox="1"/>
          <p:nvPr/>
        </p:nvSpPr>
        <p:spPr>
          <a:xfrm>
            <a:off x="7642065" y="1905000"/>
            <a:ext cx="1501935" cy="369332"/>
          </a:xfrm>
          <a:prstGeom prst="rect">
            <a:avLst/>
          </a:prstGeom>
          <a:noFill/>
        </p:spPr>
        <p:txBody>
          <a:bodyPr wrap="square" rtlCol="0">
            <a:spAutoFit/>
          </a:bodyPr>
          <a:lstStyle/>
          <a:p>
            <a:r>
              <a:rPr lang="en-US" dirty="0"/>
              <a:t>     </a:t>
            </a:r>
            <a:r>
              <a:rPr lang="en-US" sz="1600" dirty="0"/>
              <a:t>Shalom</a:t>
            </a:r>
            <a:r>
              <a:rPr lang="en-US" dirty="0"/>
              <a:t>i</a:t>
            </a:r>
          </a:p>
        </p:txBody>
      </p:sp>
      <p:sp>
        <p:nvSpPr>
          <p:cNvPr id="125" name="TextBox 124"/>
          <p:cNvSpPr txBox="1"/>
          <p:nvPr/>
        </p:nvSpPr>
        <p:spPr>
          <a:xfrm>
            <a:off x="1219200" y="3352800"/>
            <a:ext cx="1077653" cy="584775"/>
          </a:xfrm>
          <a:prstGeom prst="rect">
            <a:avLst/>
          </a:prstGeom>
          <a:noFill/>
        </p:spPr>
        <p:txBody>
          <a:bodyPr wrap="square" rtlCol="0">
            <a:spAutoFit/>
          </a:bodyPr>
          <a:lstStyle/>
          <a:p>
            <a:r>
              <a:rPr lang="en-US" sz="1600" i="1" dirty="0"/>
              <a:t>Chapters</a:t>
            </a:r>
          </a:p>
          <a:p>
            <a:r>
              <a:rPr lang="en-US" sz="1600" i="1" dirty="0"/>
              <a:t>   1-2</a:t>
            </a:r>
          </a:p>
        </p:txBody>
      </p:sp>
      <p:sp>
        <p:nvSpPr>
          <p:cNvPr id="126" name="TextBox 125"/>
          <p:cNvSpPr txBox="1"/>
          <p:nvPr/>
        </p:nvSpPr>
        <p:spPr>
          <a:xfrm>
            <a:off x="2286000" y="3352800"/>
            <a:ext cx="914400" cy="584775"/>
          </a:xfrm>
          <a:prstGeom prst="rect">
            <a:avLst/>
          </a:prstGeom>
          <a:noFill/>
        </p:spPr>
        <p:txBody>
          <a:bodyPr wrap="square" rtlCol="0">
            <a:spAutoFit/>
          </a:bodyPr>
          <a:lstStyle/>
          <a:p>
            <a:r>
              <a:rPr lang="en-US" sz="1600" i="1" dirty="0"/>
              <a:t>Chapter </a:t>
            </a:r>
          </a:p>
          <a:p>
            <a:r>
              <a:rPr lang="en-US" sz="1600" i="1" dirty="0"/>
              <a:t>       3</a:t>
            </a:r>
          </a:p>
        </p:txBody>
      </p:sp>
      <p:sp>
        <p:nvSpPr>
          <p:cNvPr id="127" name="TextBox 126"/>
          <p:cNvSpPr txBox="1"/>
          <p:nvPr/>
        </p:nvSpPr>
        <p:spPr>
          <a:xfrm rot="10800000" flipV="1">
            <a:off x="3200400" y="3332172"/>
            <a:ext cx="1066800" cy="584775"/>
          </a:xfrm>
          <a:prstGeom prst="rect">
            <a:avLst/>
          </a:prstGeom>
          <a:noFill/>
        </p:spPr>
        <p:txBody>
          <a:bodyPr wrap="square" rtlCol="0">
            <a:spAutoFit/>
          </a:bodyPr>
          <a:lstStyle/>
          <a:p>
            <a:r>
              <a:rPr lang="en-US" sz="1600" dirty="0"/>
              <a:t>Chapters</a:t>
            </a:r>
          </a:p>
          <a:p>
            <a:r>
              <a:rPr lang="en-US" sz="1600" dirty="0"/>
              <a:t>       4-5</a:t>
            </a:r>
          </a:p>
        </p:txBody>
      </p:sp>
      <p:sp>
        <p:nvSpPr>
          <p:cNvPr id="128" name="TextBox 127"/>
          <p:cNvSpPr txBox="1"/>
          <p:nvPr/>
        </p:nvSpPr>
        <p:spPr>
          <a:xfrm>
            <a:off x="4267200" y="3352800"/>
            <a:ext cx="1101699" cy="584775"/>
          </a:xfrm>
          <a:prstGeom prst="rect">
            <a:avLst/>
          </a:prstGeom>
          <a:noFill/>
        </p:spPr>
        <p:txBody>
          <a:bodyPr wrap="square" rtlCol="0">
            <a:spAutoFit/>
          </a:bodyPr>
          <a:lstStyle/>
          <a:p>
            <a:r>
              <a:rPr lang="en-US" sz="1600" i="1" dirty="0"/>
              <a:t>Chapters</a:t>
            </a:r>
          </a:p>
          <a:p>
            <a:r>
              <a:rPr lang="en-US" sz="1600" i="1" dirty="0"/>
              <a:t>      6-7</a:t>
            </a:r>
          </a:p>
        </p:txBody>
      </p:sp>
      <p:sp>
        <p:nvSpPr>
          <p:cNvPr id="129" name="TextBox 128"/>
          <p:cNvSpPr txBox="1"/>
          <p:nvPr/>
        </p:nvSpPr>
        <p:spPr>
          <a:xfrm>
            <a:off x="5410200" y="3352800"/>
            <a:ext cx="1165819" cy="584775"/>
          </a:xfrm>
          <a:prstGeom prst="rect">
            <a:avLst/>
          </a:prstGeom>
          <a:noFill/>
        </p:spPr>
        <p:txBody>
          <a:bodyPr wrap="square" rtlCol="0">
            <a:spAutoFit/>
          </a:bodyPr>
          <a:lstStyle/>
          <a:p>
            <a:r>
              <a:rPr lang="en-US" sz="1600" dirty="0"/>
              <a:t>   </a:t>
            </a:r>
            <a:r>
              <a:rPr lang="en-US" sz="1600" i="1" dirty="0"/>
              <a:t>Chapter</a:t>
            </a:r>
          </a:p>
          <a:p>
            <a:r>
              <a:rPr lang="en-US" sz="1600" i="1" dirty="0"/>
              <a:t>         8</a:t>
            </a:r>
          </a:p>
        </p:txBody>
      </p:sp>
      <p:sp>
        <p:nvSpPr>
          <p:cNvPr id="130" name="TextBox 129"/>
          <p:cNvSpPr txBox="1"/>
          <p:nvPr/>
        </p:nvSpPr>
        <p:spPr>
          <a:xfrm>
            <a:off x="6553200" y="3352800"/>
            <a:ext cx="1212421" cy="584775"/>
          </a:xfrm>
          <a:prstGeom prst="rect">
            <a:avLst/>
          </a:prstGeom>
          <a:noFill/>
        </p:spPr>
        <p:txBody>
          <a:bodyPr wrap="square" rtlCol="0">
            <a:spAutoFit/>
          </a:bodyPr>
          <a:lstStyle/>
          <a:p>
            <a:r>
              <a:rPr lang="en-US" sz="1600" dirty="0"/>
              <a:t> </a:t>
            </a:r>
            <a:r>
              <a:rPr lang="en-US" sz="1600" i="1" dirty="0"/>
              <a:t>Chapter </a:t>
            </a:r>
          </a:p>
          <a:p>
            <a:r>
              <a:rPr lang="en-US" sz="1600" i="1" dirty="0"/>
              <a:t>       9</a:t>
            </a:r>
          </a:p>
        </p:txBody>
      </p:sp>
      <p:sp>
        <p:nvSpPr>
          <p:cNvPr id="131" name="TextBox 130"/>
          <p:cNvSpPr txBox="1"/>
          <p:nvPr/>
        </p:nvSpPr>
        <p:spPr>
          <a:xfrm>
            <a:off x="7620000" y="3352800"/>
            <a:ext cx="1094543" cy="584775"/>
          </a:xfrm>
          <a:prstGeom prst="rect">
            <a:avLst/>
          </a:prstGeom>
          <a:noFill/>
        </p:spPr>
        <p:txBody>
          <a:bodyPr wrap="square" rtlCol="0">
            <a:spAutoFit/>
          </a:bodyPr>
          <a:lstStyle/>
          <a:p>
            <a:r>
              <a:rPr lang="en-US" sz="1600" i="1" dirty="0"/>
              <a:t>Chapter</a:t>
            </a:r>
          </a:p>
          <a:p>
            <a:r>
              <a:rPr lang="en-US" sz="1600" i="1" dirty="0"/>
              <a:t>      10</a:t>
            </a:r>
          </a:p>
        </p:txBody>
      </p:sp>
      <p:sp>
        <p:nvSpPr>
          <p:cNvPr id="158" name="TextBox 157"/>
          <p:cNvSpPr txBox="1"/>
          <p:nvPr/>
        </p:nvSpPr>
        <p:spPr>
          <a:xfrm>
            <a:off x="1143000" y="2514601"/>
            <a:ext cx="1433635" cy="954107"/>
          </a:xfrm>
          <a:prstGeom prst="rect">
            <a:avLst/>
          </a:prstGeom>
          <a:noFill/>
        </p:spPr>
        <p:txBody>
          <a:bodyPr wrap="square" rtlCol="0">
            <a:spAutoFit/>
          </a:bodyPr>
          <a:lstStyle/>
          <a:p>
            <a:pPr>
              <a:buFont typeface="Arial" pitchFamily="34" charset="0"/>
              <a:buChar char="•"/>
            </a:pPr>
            <a:r>
              <a:rPr lang="en-US" sz="1400" dirty="0"/>
              <a:t>   Honoring </a:t>
            </a:r>
          </a:p>
          <a:p>
            <a:r>
              <a:rPr lang="en-US" sz="1400" dirty="0"/>
              <a:t>  the kingdom</a:t>
            </a:r>
          </a:p>
          <a:p>
            <a:pPr>
              <a:buFont typeface="Arial" pitchFamily="34" charset="0"/>
              <a:buChar char="•"/>
            </a:pPr>
            <a:r>
              <a:rPr lang="en-US" sz="1400" dirty="0"/>
              <a:t>Honoring the</a:t>
            </a:r>
            <a:br>
              <a:rPr lang="en-US" sz="1400" dirty="0"/>
            </a:br>
            <a:r>
              <a:rPr lang="en-US" sz="1400" dirty="0"/>
              <a:t>new queen</a:t>
            </a:r>
          </a:p>
        </p:txBody>
      </p:sp>
      <p:sp>
        <p:nvSpPr>
          <p:cNvPr id="159" name="TextBox 158"/>
          <p:cNvSpPr txBox="1"/>
          <p:nvPr/>
        </p:nvSpPr>
        <p:spPr>
          <a:xfrm>
            <a:off x="3276600" y="2514600"/>
            <a:ext cx="1287761" cy="954107"/>
          </a:xfrm>
          <a:prstGeom prst="rect">
            <a:avLst/>
          </a:prstGeom>
          <a:noFill/>
        </p:spPr>
        <p:txBody>
          <a:bodyPr wrap="square" rtlCol="0">
            <a:spAutoFit/>
          </a:bodyPr>
          <a:lstStyle/>
          <a:p>
            <a:pPr>
              <a:buFont typeface="Arial" pitchFamily="34" charset="0"/>
              <a:buChar char="•"/>
            </a:pPr>
            <a:r>
              <a:rPr lang="en-US" sz="1400" dirty="0"/>
              <a:t>Urging of</a:t>
            </a:r>
          </a:p>
          <a:p>
            <a:r>
              <a:rPr lang="en-US" sz="1400" dirty="0"/>
              <a:t>Mordecai</a:t>
            </a:r>
          </a:p>
          <a:p>
            <a:pPr>
              <a:buFont typeface="Arial" pitchFamily="34" charset="0"/>
              <a:buChar char="•"/>
            </a:pPr>
            <a:r>
              <a:rPr lang="en-US" sz="1400" dirty="0"/>
              <a:t>Approaching</a:t>
            </a:r>
            <a:br>
              <a:rPr lang="en-US" sz="1400" dirty="0"/>
            </a:br>
            <a:r>
              <a:rPr lang="en-US" sz="1400" dirty="0"/>
              <a:t>the king</a:t>
            </a:r>
          </a:p>
        </p:txBody>
      </p:sp>
      <p:sp>
        <p:nvSpPr>
          <p:cNvPr id="160" name="TextBox 159"/>
          <p:cNvSpPr txBox="1"/>
          <p:nvPr/>
        </p:nvSpPr>
        <p:spPr>
          <a:xfrm>
            <a:off x="4419600" y="2514600"/>
            <a:ext cx="1112175" cy="954107"/>
          </a:xfrm>
          <a:prstGeom prst="rect">
            <a:avLst/>
          </a:prstGeom>
          <a:noFill/>
        </p:spPr>
        <p:txBody>
          <a:bodyPr wrap="square" rtlCol="0">
            <a:spAutoFit/>
          </a:bodyPr>
          <a:lstStyle/>
          <a:p>
            <a:pPr>
              <a:buFont typeface="Arial" pitchFamily="34" charset="0"/>
              <a:buChar char="•"/>
            </a:pPr>
            <a:r>
              <a:rPr lang="en-US" sz="1400" dirty="0"/>
              <a:t>Mordecai</a:t>
            </a:r>
          </a:p>
          <a:p>
            <a:r>
              <a:rPr lang="en-US" sz="1400" dirty="0"/>
              <a:t>honored</a:t>
            </a:r>
          </a:p>
          <a:p>
            <a:pPr>
              <a:buFont typeface="Arial" pitchFamily="34" charset="0"/>
              <a:buChar char="•"/>
            </a:pPr>
            <a:r>
              <a:rPr lang="en-US" sz="1400" dirty="0"/>
              <a:t>Haman</a:t>
            </a:r>
          </a:p>
          <a:p>
            <a:r>
              <a:rPr lang="en-US" sz="1400" dirty="0"/>
              <a:t>hanged</a:t>
            </a:r>
          </a:p>
        </p:txBody>
      </p:sp>
      <p:sp>
        <p:nvSpPr>
          <p:cNvPr id="162" name="TextBox 161"/>
          <p:cNvSpPr txBox="1"/>
          <p:nvPr/>
        </p:nvSpPr>
        <p:spPr>
          <a:xfrm>
            <a:off x="6629400" y="2514600"/>
            <a:ext cx="1239671" cy="954107"/>
          </a:xfrm>
          <a:prstGeom prst="rect">
            <a:avLst/>
          </a:prstGeom>
          <a:noFill/>
        </p:spPr>
        <p:txBody>
          <a:bodyPr wrap="square" rtlCol="0">
            <a:spAutoFit/>
          </a:bodyPr>
          <a:lstStyle/>
          <a:p>
            <a:pPr>
              <a:buFont typeface="Arial" pitchFamily="34" charset="0"/>
              <a:buChar char="•"/>
            </a:pPr>
            <a:r>
              <a:rPr lang="en-US" sz="1400" dirty="0"/>
              <a:t>Enemies</a:t>
            </a:r>
          </a:p>
          <a:p>
            <a:r>
              <a:rPr lang="en-US" sz="1400" dirty="0"/>
              <a:t>destroyed</a:t>
            </a:r>
          </a:p>
          <a:p>
            <a:pPr>
              <a:buFont typeface="Arial" pitchFamily="34" charset="0"/>
              <a:buChar char="•"/>
            </a:pPr>
            <a:r>
              <a:rPr lang="en-US" sz="1400" dirty="0"/>
              <a:t>Feast</a:t>
            </a:r>
            <a:br>
              <a:rPr lang="en-US" sz="1400" dirty="0"/>
            </a:br>
            <a:r>
              <a:rPr lang="en-US" sz="1400" dirty="0"/>
              <a:t>established</a:t>
            </a:r>
          </a:p>
        </p:txBody>
      </p:sp>
      <p:sp>
        <p:nvSpPr>
          <p:cNvPr id="163" name="TextBox 162"/>
          <p:cNvSpPr txBox="1"/>
          <p:nvPr/>
        </p:nvSpPr>
        <p:spPr>
          <a:xfrm>
            <a:off x="1219200" y="3962400"/>
            <a:ext cx="3276600" cy="369332"/>
          </a:xfrm>
          <a:prstGeom prst="rect">
            <a:avLst/>
          </a:prstGeom>
          <a:noFill/>
        </p:spPr>
        <p:txBody>
          <a:bodyPr wrap="square" rtlCol="0">
            <a:spAutoFit/>
          </a:bodyPr>
          <a:lstStyle/>
          <a:p>
            <a:r>
              <a:rPr lang="en-US" dirty="0"/>
              <a:t>                    Threat and trust</a:t>
            </a:r>
          </a:p>
        </p:txBody>
      </p:sp>
      <p:cxnSp>
        <p:nvCxnSpPr>
          <p:cNvPr id="165" name="Straight Connector 164"/>
          <p:cNvCxnSpPr/>
          <p:nvPr/>
        </p:nvCxnSpPr>
        <p:spPr>
          <a:xfrm rot="5400000">
            <a:off x="4519999" y="4090601"/>
            <a:ext cx="40880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5181600" y="3962400"/>
            <a:ext cx="2339102" cy="369332"/>
          </a:xfrm>
          <a:prstGeom prst="rect">
            <a:avLst/>
          </a:prstGeom>
          <a:noFill/>
        </p:spPr>
        <p:txBody>
          <a:bodyPr wrap="square" rtlCol="0">
            <a:spAutoFit/>
          </a:bodyPr>
          <a:lstStyle/>
          <a:p>
            <a:r>
              <a:rPr lang="en-US" dirty="0"/>
              <a:t>Deliverance and praise</a:t>
            </a:r>
          </a:p>
        </p:txBody>
      </p:sp>
      <p:cxnSp>
        <p:nvCxnSpPr>
          <p:cNvPr id="187" name="Straight Connector 186"/>
          <p:cNvCxnSpPr/>
          <p:nvPr/>
        </p:nvCxnSpPr>
        <p:spPr>
          <a:xfrm rot="5400000">
            <a:off x="5091499" y="4509701"/>
            <a:ext cx="33260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9" name="TextBox 188"/>
          <p:cNvSpPr txBox="1"/>
          <p:nvPr/>
        </p:nvSpPr>
        <p:spPr>
          <a:xfrm>
            <a:off x="1524000" y="4343400"/>
            <a:ext cx="3657600" cy="369332"/>
          </a:xfrm>
          <a:prstGeom prst="rect">
            <a:avLst/>
          </a:prstGeom>
          <a:noFill/>
        </p:spPr>
        <p:txBody>
          <a:bodyPr wrap="square" rtlCol="0">
            <a:spAutoFit/>
          </a:bodyPr>
          <a:lstStyle/>
          <a:p>
            <a:r>
              <a:rPr lang="en-US" dirty="0"/>
              <a:t> of the king                          of the queen</a:t>
            </a:r>
          </a:p>
        </p:txBody>
      </p:sp>
      <p:sp>
        <p:nvSpPr>
          <p:cNvPr id="190" name="TextBox 189"/>
          <p:cNvSpPr txBox="1"/>
          <p:nvPr/>
        </p:nvSpPr>
        <p:spPr>
          <a:xfrm>
            <a:off x="5638800" y="4343400"/>
            <a:ext cx="1905000" cy="369332"/>
          </a:xfrm>
          <a:prstGeom prst="rect">
            <a:avLst/>
          </a:prstGeom>
          <a:noFill/>
        </p:spPr>
        <p:txBody>
          <a:bodyPr wrap="square" rtlCol="0">
            <a:spAutoFit/>
          </a:bodyPr>
          <a:lstStyle/>
          <a:p>
            <a:r>
              <a:rPr lang="en-US" dirty="0"/>
              <a:t>     of the nation</a:t>
            </a:r>
          </a:p>
        </p:txBody>
      </p:sp>
      <p:sp>
        <p:nvSpPr>
          <p:cNvPr id="191" name="TextBox 190"/>
          <p:cNvSpPr txBox="1"/>
          <p:nvPr/>
        </p:nvSpPr>
        <p:spPr>
          <a:xfrm>
            <a:off x="1295400" y="4724400"/>
            <a:ext cx="1440906" cy="369332"/>
          </a:xfrm>
          <a:prstGeom prst="rect">
            <a:avLst/>
          </a:prstGeom>
          <a:noFill/>
        </p:spPr>
        <p:txBody>
          <a:bodyPr wrap="square" rtlCol="0">
            <a:spAutoFit/>
          </a:bodyPr>
          <a:lstStyle/>
          <a:p>
            <a:r>
              <a:rPr lang="en-US" dirty="0"/>
              <a:t>483 B.C.  </a:t>
            </a:r>
          </a:p>
        </p:txBody>
      </p:sp>
      <p:sp>
        <p:nvSpPr>
          <p:cNvPr id="192" name="TextBox 191"/>
          <p:cNvSpPr txBox="1"/>
          <p:nvPr/>
        </p:nvSpPr>
        <p:spPr>
          <a:xfrm>
            <a:off x="6324600" y="4724400"/>
            <a:ext cx="2362200" cy="369332"/>
          </a:xfrm>
          <a:prstGeom prst="rect">
            <a:avLst/>
          </a:prstGeom>
          <a:noFill/>
        </p:spPr>
        <p:txBody>
          <a:bodyPr wrap="square" rtlCol="0">
            <a:spAutoFit/>
          </a:bodyPr>
          <a:lstStyle/>
          <a:p>
            <a:r>
              <a:rPr lang="en-US" dirty="0"/>
              <a:t>                            473 B.C.</a:t>
            </a:r>
          </a:p>
        </p:txBody>
      </p:sp>
      <p:sp>
        <p:nvSpPr>
          <p:cNvPr id="193" name="TextBox 192"/>
          <p:cNvSpPr txBox="1"/>
          <p:nvPr/>
        </p:nvSpPr>
        <p:spPr>
          <a:xfrm>
            <a:off x="1066800" y="5105400"/>
            <a:ext cx="7696200" cy="307777"/>
          </a:xfrm>
          <a:prstGeom prst="rect">
            <a:avLst/>
          </a:prstGeom>
          <a:noFill/>
        </p:spPr>
        <p:txBody>
          <a:bodyPr wrap="square" rtlCol="0">
            <a:spAutoFit/>
          </a:bodyPr>
          <a:lstStyle/>
          <a:p>
            <a:r>
              <a:rPr lang="en-US" sz="1400" dirty="0"/>
              <a:t>The sovereign accomplishment of God’s purpose  through ordinary people and apparent coincidences </a:t>
            </a:r>
          </a:p>
        </p:txBody>
      </p:sp>
      <p:sp>
        <p:nvSpPr>
          <p:cNvPr id="194" name="TextBox 193"/>
          <p:cNvSpPr txBox="1"/>
          <p:nvPr/>
        </p:nvSpPr>
        <p:spPr>
          <a:xfrm>
            <a:off x="4419600" y="5486400"/>
            <a:ext cx="1385316" cy="369332"/>
          </a:xfrm>
          <a:prstGeom prst="rect">
            <a:avLst/>
          </a:prstGeom>
          <a:noFill/>
        </p:spPr>
        <p:txBody>
          <a:bodyPr wrap="square" rtlCol="0">
            <a:spAutoFit/>
          </a:bodyPr>
          <a:lstStyle/>
          <a:p>
            <a:r>
              <a:rPr lang="en-US" dirty="0"/>
              <a:t>4:12-16; 10:3</a:t>
            </a:r>
          </a:p>
        </p:txBody>
      </p:sp>
      <p:sp>
        <p:nvSpPr>
          <p:cNvPr id="4" name="TextBox 3">
            <a:extLst>
              <a:ext uri="{FF2B5EF4-FFF2-40B4-BE49-F238E27FC236}">
                <a16:creationId xmlns:a16="http://schemas.microsoft.com/office/drawing/2014/main" id="{C4CB70EB-BC9C-F44F-999E-E201192658B4}"/>
              </a:ext>
            </a:extLst>
          </p:cNvPr>
          <p:cNvSpPr txBox="1"/>
          <p:nvPr/>
        </p:nvSpPr>
        <p:spPr>
          <a:xfrm>
            <a:off x="-100936" y="1808231"/>
            <a:ext cx="1382110" cy="1815882"/>
          </a:xfrm>
          <a:prstGeom prst="rect">
            <a:avLst/>
          </a:prstGeom>
          <a:noFill/>
        </p:spPr>
        <p:txBody>
          <a:bodyPr wrap="none" rtlCol="0">
            <a:spAutoFit/>
          </a:bodyPr>
          <a:lstStyle/>
          <a:p>
            <a:pPr algn="ctr"/>
            <a:r>
              <a:rPr lang="en-US" sz="1400" dirty="0"/>
              <a:t>”And who </a:t>
            </a:r>
          </a:p>
          <a:p>
            <a:pPr algn="ctr"/>
            <a:r>
              <a:rPr lang="en-US" sz="1400" dirty="0"/>
              <a:t>knows</a:t>
            </a:r>
          </a:p>
          <a:p>
            <a:pPr algn="ctr"/>
            <a:r>
              <a:rPr lang="en-US" sz="1400" dirty="0"/>
              <a:t>whether you</a:t>
            </a:r>
          </a:p>
          <a:p>
            <a:pPr algn="ctr"/>
            <a:r>
              <a:rPr lang="en-US" sz="1400" dirty="0"/>
              <a:t> have  not come</a:t>
            </a:r>
          </a:p>
          <a:p>
            <a:pPr algn="ctr"/>
            <a:r>
              <a:rPr lang="en-US" sz="1400" dirty="0"/>
              <a:t> to the kingdom</a:t>
            </a:r>
          </a:p>
          <a:p>
            <a:pPr algn="ctr"/>
            <a:r>
              <a:rPr lang="en-US" sz="1400" dirty="0"/>
              <a:t> for such a  time </a:t>
            </a:r>
          </a:p>
          <a:p>
            <a:pPr algn="ctr"/>
            <a:r>
              <a:rPr lang="en-US" sz="1400" dirty="0"/>
              <a:t>as this” </a:t>
            </a:r>
          </a:p>
          <a:p>
            <a:pPr algn="ctr"/>
            <a:r>
              <a:rPr lang="en-US" sz="1400" dirty="0"/>
              <a:t>(4:14)</a:t>
            </a:r>
          </a:p>
        </p:txBody>
      </p:sp>
      <p:sp>
        <p:nvSpPr>
          <p:cNvPr id="7" name="TextBox 6">
            <a:extLst>
              <a:ext uri="{FF2B5EF4-FFF2-40B4-BE49-F238E27FC236}">
                <a16:creationId xmlns:a16="http://schemas.microsoft.com/office/drawing/2014/main" id="{9ABA560D-123C-2546-A4ED-432A135C809B}"/>
              </a:ext>
            </a:extLst>
          </p:cNvPr>
          <p:cNvSpPr txBox="1"/>
          <p:nvPr/>
        </p:nvSpPr>
        <p:spPr>
          <a:xfrm>
            <a:off x="1371600" y="685800"/>
            <a:ext cx="1534716" cy="369332"/>
          </a:xfrm>
          <a:prstGeom prst="rect">
            <a:avLst/>
          </a:prstGeom>
          <a:solidFill>
            <a:schemeClr val="accent1"/>
          </a:solidFill>
        </p:spPr>
        <p:txBody>
          <a:bodyPr wrap="none" rtlCol="0">
            <a:spAutoFit/>
          </a:bodyPr>
          <a:lstStyle/>
          <a:p>
            <a:r>
              <a:rPr lang="en-US" b="1" dirty="0"/>
              <a:t>Circa 450 B.C.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
          <a:ext cx="9212267" cy="685911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50661">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80969">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50661">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12508">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48096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54473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64096">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392448">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the fall of Judah to</a:t>
                      </a:r>
                      <a:r>
                        <a:rPr lang="en-US" sz="1300" b="1" baseline="0" dirty="0"/>
                        <a:t> the return</a:t>
                      </a:r>
                      <a:endParaRPr lang="en-US" sz="1300" b="1" dirty="0"/>
                    </a:p>
                  </a:txBody>
                  <a:tcPr marL="68580" marR="68580" marT="34290" marB="34290"/>
                </a:tc>
                <a:tc>
                  <a:txBody>
                    <a:bodyPr/>
                    <a:lstStyle/>
                    <a:p>
                      <a:r>
                        <a:rPr lang="en-US" sz="1300" b="1" dirty="0"/>
                        <a:t>2 Ki. 25-8- 21;</a:t>
                      </a:r>
                      <a:r>
                        <a:rPr lang="en-US" sz="1300" b="1" baseline="0" dirty="0"/>
                        <a:t> Dan. 1-6</a:t>
                      </a:r>
                      <a:endParaRPr lang="en-US" sz="1300" b="1" dirty="0"/>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rgbClr val="FFFF00"/>
                    </a:solidFill>
                  </a:tcPr>
                </a:tc>
                <a:tc>
                  <a:txBody>
                    <a:bodyPr/>
                    <a:lstStyle/>
                    <a:p>
                      <a:r>
                        <a:rPr lang="en-US" sz="1300" b="1" dirty="0"/>
                        <a:t>Ezra, Nehemiah</a:t>
                      </a:r>
                    </a:p>
                  </a:txBody>
                  <a:tcPr marL="68580" marR="68580" marT="34290" marB="34290">
                    <a:solidFill>
                      <a:srgbClr val="FFFF00"/>
                    </a:solidFill>
                  </a:tcPr>
                </a:tc>
                <a:tc>
                  <a:txBody>
                    <a:bodyPr/>
                    <a:lstStyle/>
                    <a:p>
                      <a:pPr algn="ctr"/>
                      <a:r>
                        <a:rPr lang="en-US" sz="1300" b="1" dirty="0"/>
                        <a:t>92</a:t>
                      </a:r>
                    </a:p>
                  </a:txBody>
                  <a:tcPr marL="68580" marR="68580" marT="34290" marB="34290">
                    <a:solidFill>
                      <a:srgbClr val="FFFF00"/>
                    </a:solidFill>
                  </a:tcPr>
                </a:tc>
                <a:tc>
                  <a:txBody>
                    <a:bodyPr/>
                    <a:lstStyle/>
                    <a:p>
                      <a:r>
                        <a:rPr lang="en-US" sz="1300" b="1" dirty="0"/>
                        <a:t>Ezra</a:t>
                      </a:r>
                    </a:p>
                  </a:txBody>
                  <a:tcPr marL="68580" marR="68580" marT="34290" marB="34290">
                    <a:solidFill>
                      <a:srgbClr val="FFFF00"/>
                    </a:solidFill>
                  </a:tcPr>
                </a:tc>
                <a:extLst>
                  <a:ext uri="{0D108BD9-81ED-4DB2-BD59-A6C34878D82A}">
                    <a16:rowId xmlns:a16="http://schemas.microsoft.com/office/drawing/2014/main" val="10012"/>
                  </a:ext>
                </a:extLst>
              </a:tr>
              <a:tr h="555140">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tc>
                <a:tc>
                  <a:txBody>
                    <a:bodyPr/>
                    <a:lstStyle/>
                    <a:p>
                      <a:r>
                        <a:rPr lang="en-US" sz="1300" b="1" dirty="0"/>
                        <a:t>None</a:t>
                      </a:r>
                    </a:p>
                  </a:txBody>
                  <a:tcPr marL="68580" marR="68580" marT="34290" marB="34290"/>
                </a:tc>
                <a:tc>
                  <a:txBody>
                    <a:bodyPr/>
                    <a:lstStyle/>
                    <a:p>
                      <a:pPr algn="ctr"/>
                      <a:r>
                        <a:rPr lang="en-US" sz="1300" b="1" dirty="0"/>
                        <a:t>400</a:t>
                      </a:r>
                    </a:p>
                  </a:txBody>
                  <a:tcPr marL="68580" marR="68580" marT="34290" marB="34290"/>
                </a:tc>
                <a:tc>
                  <a:txBody>
                    <a:bodyPr/>
                    <a:lstStyle/>
                    <a:p>
                      <a:r>
                        <a:rPr lang="en-US" sz="1300" b="1"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birth of Jesus to ascension</a:t>
                      </a:r>
                    </a:p>
                  </a:txBody>
                  <a:tcPr marL="68580" marR="68580" marT="34290" marB="34290"/>
                </a:tc>
                <a:tc>
                  <a:txBody>
                    <a:bodyPr/>
                    <a:lstStyle/>
                    <a:p>
                      <a:r>
                        <a:rPr lang="en-US" sz="1300" b="1" dirty="0"/>
                        <a:t>Mt-Jhn 21; Acts1</a:t>
                      </a:r>
                    </a:p>
                  </a:txBody>
                  <a:tcPr marL="68580" marR="68580" marT="34290" marB="34290"/>
                </a:tc>
                <a:tc>
                  <a:txBody>
                    <a:bodyPr/>
                    <a:lstStyle/>
                    <a:p>
                      <a:pPr algn="ctr"/>
                      <a:r>
                        <a:rPr lang="en-US" sz="1300" b="1" dirty="0"/>
                        <a:t>34</a:t>
                      </a:r>
                    </a:p>
                  </a:txBody>
                  <a:tcPr marL="68580" marR="68580" marT="34290" marB="34290"/>
                </a:tc>
                <a:tc>
                  <a:txBody>
                    <a:bodyPr/>
                    <a:lstStyle/>
                    <a:p>
                      <a:r>
                        <a:rPr lang="en-US" sz="1300" b="1"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ascension to death of Paul (96 AD approx.)</a:t>
                      </a:r>
                    </a:p>
                  </a:txBody>
                  <a:tcPr marL="68580" marR="68580" marT="34290" marB="34290"/>
                </a:tc>
                <a:tc>
                  <a:txBody>
                    <a:bodyPr/>
                    <a:lstStyle/>
                    <a:p>
                      <a:r>
                        <a:rPr lang="en-US" sz="1300" b="1" dirty="0"/>
                        <a:t>Acts 2-Revelation</a:t>
                      </a:r>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16226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mn-lt"/>
              </a:rPr>
              <a:t>The Three Returns from Exile</a:t>
            </a:r>
          </a:p>
        </p:txBody>
      </p:sp>
      <p:sp>
        <p:nvSpPr>
          <p:cNvPr id="5" name="Content Placeholder 4"/>
          <p:cNvSpPr>
            <a:spLocks noGrp="1"/>
          </p:cNvSpPr>
          <p:nvPr>
            <p:ph idx="1"/>
          </p:nvPr>
        </p:nvSpPr>
        <p:spPr>
          <a:xfrm>
            <a:off x="381000" y="1524000"/>
            <a:ext cx="8763000" cy="4876800"/>
          </a:xfrm>
        </p:spPr>
        <p:txBody>
          <a:bodyPr/>
          <a:lstStyle/>
          <a:p>
            <a:pPr>
              <a:buNone/>
            </a:pPr>
            <a:endParaRPr lang="en-US" dirty="0"/>
          </a:p>
          <a:p>
            <a:pPr>
              <a:buNone/>
            </a:pPr>
            <a:endParaRPr lang="en-US" dirty="0"/>
          </a:p>
        </p:txBody>
      </p:sp>
      <p:sp>
        <p:nvSpPr>
          <p:cNvPr id="6" name="Right Arrow 5"/>
          <p:cNvSpPr/>
          <p:nvPr/>
        </p:nvSpPr>
        <p:spPr>
          <a:xfrm>
            <a:off x="457200" y="2362200"/>
            <a:ext cx="1295400" cy="2286000"/>
          </a:xfrm>
          <a:prstGeom prst="rightArrow">
            <a:avLst>
              <a:gd name="adj1" fmla="val 47183"/>
              <a:gd name="adj2" fmla="val 395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Captivity</a:t>
            </a:r>
          </a:p>
          <a:p>
            <a:pPr algn="ctr"/>
            <a:r>
              <a:rPr lang="en-US" sz="1600" b="1" dirty="0"/>
              <a:t>70 Years</a:t>
            </a:r>
          </a:p>
        </p:txBody>
      </p:sp>
      <p:cxnSp>
        <p:nvCxnSpPr>
          <p:cNvPr id="8" name="Straight Connector 7"/>
          <p:cNvCxnSpPr/>
          <p:nvPr/>
        </p:nvCxnSpPr>
        <p:spPr>
          <a:xfrm rot="5400000">
            <a:off x="3810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81200" y="2209800"/>
            <a:ext cx="381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4478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981200" y="54102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2819400" y="54102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5146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35814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5720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5626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114800" y="54102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0800000">
            <a:off x="4953000" y="54102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114800" y="22098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a:off x="4953000" y="22098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172200" y="22098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0800000">
            <a:off x="6934200" y="22098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172200" y="54102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0800000">
            <a:off x="6934200" y="54102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4" name="Down Arrow 83"/>
          <p:cNvSpPr/>
          <p:nvPr/>
        </p:nvSpPr>
        <p:spPr>
          <a:xfrm rot="16200000">
            <a:off x="7353300" y="3009900"/>
            <a:ext cx="2438400" cy="1143000"/>
          </a:xfrm>
          <a:prstGeom prst="downArrow">
            <a:avLst>
              <a:gd name="adj1" fmla="val 50000"/>
              <a:gd name="adj2" fmla="val 44894"/>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b="1" dirty="0"/>
              <a:t>400 </a:t>
            </a:r>
          </a:p>
          <a:p>
            <a:pPr algn="ctr"/>
            <a:r>
              <a:rPr lang="en-US" b="1" dirty="0"/>
              <a:t>silent</a:t>
            </a:r>
          </a:p>
          <a:p>
            <a:pPr algn="ctr"/>
            <a:r>
              <a:rPr lang="en-US" b="1" dirty="0"/>
              <a:t>years</a:t>
            </a:r>
            <a:endParaRPr lang="en-US" dirty="0"/>
          </a:p>
        </p:txBody>
      </p:sp>
      <p:cxnSp>
        <p:nvCxnSpPr>
          <p:cNvPr id="87" name="Straight Connector 86"/>
          <p:cNvCxnSpPr/>
          <p:nvPr/>
        </p:nvCxnSpPr>
        <p:spPr>
          <a:xfrm>
            <a:off x="2743200" y="22098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7086600" y="3276600"/>
            <a:ext cx="990600" cy="830997"/>
          </a:xfrm>
          <a:prstGeom prst="rect">
            <a:avLst/>
          </a:prstGeom>
          <a:noFill/>
        </p:spPr>
        <p:txBody>
          <a:bodyPr vert="horz" wrap="square" rtlCol="0">
            <a:spAutoFit/>
          </a:bodyPr>
          <a:lstStyle/>
          <a:p>
            <a:r>
              <a:rPr lang="en-US" sz="1600" dirty="0"/>
              <a:t>   </a:t>
            </a:r>
            <a:r>
              <a:rPr lang="en-US" sz="1600" b="1" dirty="0"/>
              <a:t>Neh’s </a:t>
            </a:r>
          </a:p>
          <a:p>
            <a:r>
              <a:rPr lang="en-US" sz="1600" b="1" dirty="0"/>
              <a:t>   second</a:t>
            </a:r>
          </a:p>
          <a:p>
            <a:r>
              <a:rPr lang="en-US" sz="1600" b="1" dirty="0"/>
              <a:t>   retur</a:t>
            </a:r>
            <a:r>
              <a:rPr lang="en-US" sz="1400" b="1" dirty="0"/>
              <a:t>n </a:t>
            </a:r>
          </a:p>
        </p:txBody>
      </p:sp>
      <p:sp>
        <p:nvSpPr>
          <p:cNvPr id="128" name="TextBox 127"/>
          <p:cNvSpPr txBox="1"/>
          <p:nvPr/>
        </p:nvSpPr>
        <p:spPr>
          <a:xfrm>
            <a:off x="1981200" y="2514600"/>
            <a:ext cx="1042310" cy="584775"/>
          </a:xfrm>
          <a:prstGeom prst="rect">
            <a:avLst/>
          </a:prstGeom>
          <a:noFill/>
        </p:spPr>
        <p:txBody>
          <a:bodyPr wrap="square" rtlCol="0">
            <a:spAutoFit/>
          </a:bodyPr>
          <a:lstStyle/>
          <a:p>
            <a:r>
              <a:rPr lang="en-US" sz="1400" dirty="0"/>
              <a:t>    </a:t>
            </a:r>
            <a:r>
              <a:rPr lang="en-US" sz="1600" b="1" dirty="0"/>
              <a:t>Temple</a:t>
            </a:r>
          </a:p>
          <a:p>
            <a:r>
              <a:rPr lang="en-US" sz="1600" b="1" dirty="0"/>
              <a:t>    rebuilt</a:t>
            </a:r>
          </a:p>
        </p:txBody>
      </p:sp>
      <p:sp>
        <p:nvSpPr>
          <p:cNvPr id="129" name="TextBox 128"/>
          <p:cNvSpPr txBox="1"/>
          <p:nvPr/>
        </p:nvSpPr>
        <p:spPr>
          <a:xfrm>
            <a:off x="4114800" y="2514600"/>
            <a:ext cx="1143000" cy="584775"/>
          </a:xfrm>
          <a:prstGeom prst="rect">
            <a:avLst/>
          </a:prstGeom>
          <a:noFill/>
        </p:spPr>
        <p:txBody>
          <a:bodyPr wrap="square" rtlCol="0">
            <a:spAutoFit/>
          </a:bodyPr>
          <a:lstStyle/>
          <a:p>
            <a:r>
              <a:rPr lang="en-US" sz="1400" dirty="0"/>
              <a:t>   </a:t>
            </a:r>
            <a:r>
              <a:rPr lang="en-US" sz="1600" b="1" dirty="0"/>
              <a:t>People</a:t>
            </a:r>
          </a:p>
          <a:p>
            <a:r>
              <a:rPr lang="en-US" sz="1600" b="1" dirty="0"/>
              <a:t>  reformed </a:t>
            </a:r>
          </a:p>
        </p:txBody>
      </p:sp>
      <p:sp>
        <p:nvSpPr>
          <p:cNvPr id="131" name="TextBox 130"/>
          <p:cNvSpPr txBox="1"/>
          <p:nvPr/>
        </p:nvSpPr>
        <p:spPr>
          <a:xfrm>
            <a:off x="6172200" y="2514600"/>
            <a:ext cx="975176" cy="584775"/>
          </a:xfrm>
          <a:prstGeom prst="rect">
            <a:avLst/>
          </a:prstGeom>
          <a:noFill/>
        </p:spPr>
        <p:txBody>
          <a:bodyPr wrap="square" rtlCol="0">
            <a:spAutoFit/>
          </a:bodyPr>
          <a:lstStyle/>
          <a:p>
            <a:r>
              <a:rPr lang="en-US" sz="1600" b="1" dirty="0"/>
              <a:t>      Wall</a:t>
            </a:r>
          </a:p>
          <a:p>
            <a:r>
              <a:rPr lang="en-US" sz="1600" b="1" dirty="0"/>
              <a:t>    rebuilt</a:t>
            </a:r>
          </a:p>
        </p:txBody>
      </p:sp>
      <p:sp>
        <p:nvSpPr>
          <p:cNvPr id="133" name="TextBox 132"/>
          <p:cNvSpPr txBox="1"/>
          <p:nvPr/>
        </p:nvSpPr>
        <p:spPr>
          <a:xfrm>
            <a:off x="3200400" y="3276600"/>
            <a:ext cx="950272" cy="646331"/>
          </a:xfrm>
          <a:prstGeom prst="rect">
            <a:avLst/>
          </a:prstGeom>
          <a:noFill/>
        </p:spPr>
        <p:txBody>
          <a:bodyPr wrap="square" rtlCol="0">
            <a:spAutoFit/>
          </a:bodyPr>
          <a:lstStyle/>
          <a:p>
            <a:r>
              <a:rPr lang="en-US" dirty="0"/>
              <a:t>  </a:t>
            </a:r>
            <a:r>
              <a:rPr lang="en-US" b="1" dirty="0"/>
              <a:t>Gap</a:t>
            </a:r>
          </a:p>
          <a:p>
            <a:r>
              <a:rPr lang="en-US" b="1" dirty="0"/>
              <a:t> 57 yrs</a:t>
            </a:r>
          </a:p>
        </p:txBody>
      </p:sp>
      <p:sp>
        <p:nvSpPr>
          <p:cNvPr id="138" name="TextBox 137"/>
          <p:cNvSpPr txBox="1"/>
          <p:nvPr/>
        </p:nvSpPr>
        <p:spPr>
          <a:xfrm>
            <a:off x="5257800" y="3276600"/>
            <a:ext cx="915865" cy="646331"/>
          </a:xfrm>
          <a:prstGeom prst="rect">
            <a:avLst/>
          </a:prstGeom>
          <a:noFill/>
        </p:spPr>
        <p:txBody>
          <a:bodyPr wrap="square" rtlCol="0">
            <a:spAutoFit/>
          </a:bodyPr>
          <a:lstStyle/>
          <a:p>
            <a:r>
              <a:rPr lang="en-US" dirty="0"/>
              <a:t>  </a:t>
            </a:r>
            <a:r>
              <a:rPr lang="en-US" b="1" dirty="0"/>
              <a:t>Gap</a:t>
            </a:r>
          </a:p>
          <a:p>
            <a:r>
              <a:rPr lang="en-US" b="1" dirty="0"/>
              <a:t> 12 yrs</a:t>
            </a:r>
          </a:p>
        </p:txBody>
      </p:sp>
      <p:sp>
        <p:nvSpPr>
          <p:cNvPr id="139" name="TextBox 138"/>
          <p:cNvSpPr txBox="1"/>
          <p:nvPr/>
        </p:nvSpPr>
        <p:spPr>
          <a:xfrm>
            <a:off x="1905000" y="5334000"/>
            <a:ext cx="609600" cy="369332"/>
          </a:xfrm>
          <a:prstGeom prst="rect">
            <a:avLst/>
          </a:prstGeom>
          <a:noFill/>
        </p:spPr>
        <p:txBody>
          <a:bodyPr wrap="square" rtlCol="0">
            <a:spAutoFit/>
          </a:bodyPr>
          <a:lstStyle/>
          <a:p>
            <a:r>
              <a:rPr lang="en-US" b="1" dirty="0"/>
              <a:t>538</a:t>
            </a:r>
            <a:r>
              <a:rPr lang="en-US" dirty="0"/>
              <a:t> </a:t>
            </a:r>
          </a:p>
        </p:txBody>
      </p:sp>
      <p:sp>
        <p:nvSpPr>
          <p:cNvPr id="142" name="TextBox 141"/>
          <p:cNvSpPr txBox="1"/>
          <p:nvPr/>
        </p:nvSpPr>
        <p:spPr>
          <a:xfrm>
            <a:off x="2667000" y="5334000"/>
            <a:ext cx="533400" cy="369332"/>
          </a:xfrm>
          <a:prstGeom prst="rect">
            <a:avLst/>
          </a:prstGeom>
          <a:noFill/>
        </p:spPr>
        <p:txBody>
          <a:bodyPr wrap="square" rtlCol="0">
            <a:spAutoFit/>
          </a:bodyPr>
          <a:lstStyle/>
          <a:p>
            <a:r>
              <a:rPr lang="en-US" b="1" dirty="0"/>
              <a:t>515</a:t>
            </a:r>
          </a:p>
        </p:txBody>
      </p:sp>
      <p:sp>
        <p:nvSpPr>
          <p:cNvPr id="145" name="TextBox 144"/>
          <p:cNvSpPr txBox="1"/>
          <p:nvPr/>
        </p:nvSpPr>
        <p:spPr>
          <a:xfrm>
            <a:off x="4038600" y="5334000"/>
            <a:ext cx="684918" cy="369332"/>
          </a:xfrm>
          <a:prstGeom prst="rect">
            <a:avLst/>
          </a:prstGeom>
          <a:noFill/>
        </p:spPr>
        <p:txBody>
          <a:bodyPr wrap="square" rtlCol="0">
            <a:spAutoFit/>
          </a:bodyPr>
          <a:lstStyle/>
          <a:p>
            <a:r>
              <a:rPr lang="en-US" b="1" dirty="0"/>
              <a:t>458</a:t>
            </a:r>
          </a:p>
        </p:txBody>
      </p:sp>
      <p:sp>
        <p:nvSpPr>
          <p:cNvPr id="150" name="TextBox 149"/>
          <p:cNvSpPr txBox="1"/>
          <p:nvPr/>
        </p:nvSpPr>
        <p:spPr>
          <a:xfrm>
            <a:off x="4800600" y="5334000"/>
            <a:ext cx="609600" cy="369332"/>
          </a:xfrm>
          <a:prstGeom prst="rect">
            <a:avLst/>
          </a:prstGeom>
          <a:noFill/>
        </p:spPr>
        <p:txBody>
          <a:bodyPr wrap="square" rtlCol="0">
            <a:spAutoFit/>
          </a:bodyPr>
          <a:lstStyle/>
          <a:p>
            <a:r>
              <a:rPr lang="en-US" b="1" dirty="0"/>
              <a:t>456</a:t>
            </a:r>
          </a:p>
        </p:txBody>
      </p:sp>
      <p:sp>
        <p:nvSpPr>
          <p:cNvPr id="151" name="TextBox 150"/>
          <p:cNvSpPr txBox="1"/>
          <p:nvPr/>
        </p:nvSpPr>
        <p:spPr>
          <a:xfrm>
            <a:off x="6019800" y="5334000"/>
            <a:ext cx="609601" cy="369332"/>
          </a:xfrm>
          <a:prstGeom prst="rect">
            <a:avLst/>
          </a:prstGeom>
          <a:noFill/>
        </p:spPr>
        <p:txBody>
          <a:bodyPr wrap="square" rtlCol="0">
            <a:spAutoFit/>
          </a:bodyPr>
          <a:lstStyle/>
          <a:p>
            <a:r>
              <a:rPr lang="en-US" b="1" dirty="0"/>
              <a:t>444</a:t>
            </a:r>
          </a:p>
        </p:txBody>
      </p:sp>
      <p:sp>
        <p:nvSpPr>
          <p:cNvPr id="152" name="TextBox 151"/>
          <p:cNvSpPr txBox="1"/>
          <p:nvPr/>
        </p:nvSpPr>
        <p:spPr>
          <a:xfrm>
            <a:off x="6781800" y="5334000"/>
            <a:ext cx="685800" cy="369332"/>
          </a:xfrm>
          <a:prstGeom prst="rect">
            <a:avLst/>
          </a:prstGeom>
          <a:noFill/>
        </p:spPr>
        <p:txBody>
          <a:bodyPr wrap="square" rtlCol="0">
            <a:spAutoFit/>
          </a:bodyPr>
          <a:lstStyle/>
          <a:p>
            <a:r>
              <a:rPr lang="en-US" b="1" dirty="0"/>
              <a:t>432</a:t>
            </a:r>
          </a:p>
        </p:txBody>
      </p:sp>
      <p:sp>
        <p:nvSpPr>
          <p:cNvPr id="153" name="TextBox 152"/>
          <p:cNvSpPr txBox="1"/>
          <p:nvPr/>
        </p:nvSpPr>
        <p:spPr>
          <a:xfrm>
            <a:off x="1981200" y="5638800"/>
            <a:ext cx="1219200" cy="1200329"/>
          </a:xfrm>
          <a:prstGeom prst="rect">
            <a:avLst/>
          </a:prstGeom>
          <a:noFill/>
        </p:spPr>
        <p:txBody>
          <a:bodyPr wrap="square" rtlCol="0">
            <a:spAutoFit/>
          </a:bodyPr>
          <a:lstStyle/>
          <a:p>
            <a:r>
              <a:rPr lang="en-US" dirty="0"/>
              <a:t>  </a:t>
            </a:r>
            <a:r>
              <a:rPr lang="en-US" b="1" dirty="0"/>
              <a:t>Haggai</a:t>
            </a:r>
          </a:p>
          <a:p>
            <a:r>
              <a:rPr lang="en-US" b="1" dirty="0"/>
              <a:t>     520</a:t>
            </a:r>
            <a:br>
              <a:rPr lang="en-US" b="1" dirty="0"/>
            </a:br>
            <a:r>
              <a:rPr lang="en-US" b="1" dirty="0"/>
              <a:t>Zechariah</a:t>
            </a:r>
          </a:p>
          <a:p>
            <a:r>
              <a:rPr lang="en-US" b="1" dirty="0"/>
              <a:t>  520-518</a:t>
            </a:r>
          </a:p>
        </p:txBody>
      </p:sp>
      <p:sp>
        <p:nvSpPr>
          <p:cNvPr id="154" name="TextBox 153"/>
          <p:cNvSpPr txBox="1"/>
          <p:nvPr/>
        </p:nvSpPr>
        <p:spPr>
          <a:xfrm>
            <a:off x="3124200" y="5867400"/>
            <a:ext cx="990601" cy="646331"/>
          </a:xfrm>
          <a:prstGeom prst="rect">
            <a:avLst/>
          </a:prstGeom>
          <a:noFill/>
        </p:spPr>
        <p:txBody>
          <a:bodyPr wrap="square" rtlCol="0">
            <a:spAutoFit/>
          </a:bodyPr>
          <a:lstStyle/>
          <a:p>
            <a:r>
              <a:rPr lang="en-US" b="1" dirty="0"/>
              <a:t>Esther</a:t>
            </a:r>
          </a:p>
          <a:p>
            <a:r>
              <a:rPr lang="en-US" b="1" dirty="0"/>
              <a:t>483-473</a:t>
            </a:r>
          </a:p>
        </p:txBody>
      </p:sp>
      <p:sp>
        <p:nvSpPr>
          <p:cNvPr id="155" name="TextBox 154"/>
          <p:cNvSpPr txBox="1"/>
          <p:nvPr/>
        </p:nvSpPr>
        <p:spPr>
          <a:xfrm>
            <a:off x="7239000" y="5638800"/>
            <a:ext cx="1371600" cy="646331"/>
          </a:xfrm>
          <a:prstGeom prst="rect">
            <a:avLst/>
          </a:prstGeom>
          <a:noFill/>
        </p:spPr>
        <p:txBody>
          <a:bodyPr wrap="square" rtlCol="0">
            <a:spAutoFit/>
          </a:bodyPr>
          <a:lstStyle/>
          <a:p>
            <a:r>
              <a:rPr lang="en-US" b="1" dirty="0"/>
              <a:t>Malachi</a:t>
            </a:r>
          </a:p>
          <a:p>
            <a:r>
              <a:rPr lang="en-US" b="1" dirty="0"/>
              <a:t>450-430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8" name="Line 18"/>
          <p:cNvSpPr>
            <a:spLocks noChangeShapeType="1"/>
          </p:cNvSpPr>
          <p:nvPr/>
        </p:nvSpPr>
        <p:spPr bwMode="auto">
          <a:xfrm flipV="1">
            <a:off x="5486400" y="1447800"/>
            <a:ext cx="76200" cy="381000"/>
          </a:xfrm>
          <a:prstGeom prst="line">
            <a:avLst/>
          </a:prstGeom>
          <a:noFill/>
          <a:ln w="76200" cmpd="tri">
            <a:solidFill>
              <a:srgbClr val="7030A0"/>
            </a:solidFill>
            <a:round/>
            <a:headEnd/>
            <a:tailEnd/>
          </a:ln>
          <a:effectLst/>
        </p:spPr>
        <p:txBody>
          <a:bodyPr/>
          <a:lstStyle/>
          <a:p>
            <a:endParaRPr lang="en-US" dirty="0"/>
          </a:p>
        </p:txBody>
      </p:sp>
      <p:sp>
        <p:nvSpPr>
          <p:cNvPr id="97299" name="Line 19"/>
          <p:cNvSpPr>
            <a:spLocks noChangeShapeType="1"/>
          </p:cNvSpPr>
          <p:nvPr/>
        </p:nvSpPr>
        <p:spPr bwMode="auto">
          <a:xfrm flipV="1">
            <a:off x="4876800" y="1447800"/>
            <a:ext cx="914400" cy="2286000"/>
          </a:xfrm>
          <a:prstGeom prst="line">
            <a:avLst/>
          </a:prstGeom>
          <a:noFill/>
          <a:ln w="76200" cmpd="tri">
            <a:solidFill>
              <a:srgbClr val="7030A0"/>
            </a:solidFill>
            <a:round/>
            <a:headEnd/>
            <a:tailEnd/>
          </a:ln>
          <a:effectLst/>
        </p:spPr>
        <p:txBody>
          <a:bodyPr/>
          <a:lstStyle/>
          <a:p>
            <a:endParaRPr lang="en-US" dirty="0"/>
          </a:p>
        </p:txBody>
      </p:sp>
      <p:sp>
        <p:nvSpPr>
          <p:cNvPr id="97303" name="Oval 23"/>
          <p:cNvSpPr>
            <a:spLocks noChangeArrowheads="1"/>
          </p:cNvSpPr>
          <p:nvPr/>
        </p:nvSpPr>
        <p:spPr bwMode="auto">
          <a:xfrm>
            <a:off x="5029200" y="685800"/>
            <a:ext cx="1295400" cy="762000"/>
          </a:xfrm>
          <a:prstGeom prst="ellipse">
            <a:avLst/>
          </a:prstGeom>
          <a:solidFill>
            <a:schemeClr val="accent1"/>
          </a:solidFill>
          <a:ln w="9525">
            <a:solidFill>
              <a:schemeClr val="tx1"/>
            </a:solidFill>
            <a:round/>
            <a:headEnd/>
            <a:tailEnd/>
          </a:ln>
          <a:effectLst/>
        </p:spPr>
        <p:txBody>
          <a:bodyPr wrap="none" anchor="ctr"/>
          <a:lstStyle/>
          <a:p>
            <a:pPr algn="ctr"/>
            <a:r>
              <a:rPr lang="en-US" sz="1400" dirty="0"/>
              <a:t>Book of Esther</a:t>
            </a:r>
          </a:p>
        </p:txBody>
      </p:sp>
      <p:sp>
        <p:nvSpPr>
          <p:cNvPr id="97304" name="Rectangle 24"/>
          <p:cNvSpPr>
            <a:spLocks noChangeArrowheads="1"/>
          </p:cNvSpPr>
          <p:nvPr/>
        </p:nvSpPr>
        <p:spPr bwMode="auto">
          <a:xfrm>
            <a:off x="6781800" y="1066800"/>
            <a:ext cx="1905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2</a:t>
            </a:r>
            <a:r>
              <a:rPr lang="en-US" baseline="30000" dirty="0"/>
              <a:t>nd</a:t>
            </a:r>
            <a:r>
              <a:rPr lang="en-US" dirty="0"/>
              <a:t> Return</a:t>
            </a:r>
          </a:p>
        </p:txBody>
      </p:sp>
      <p:sp>
        <p:nvSpPr>
          <p:cNvPr id="97305" name="Line 25"/>
          <p:cNvSpPr>
            <a:spLocks noChangeShapeType="1"/>
          </p:cNvSpPr>
          <p:nvPr/>
        </p:nvSpPr>
        <p:spPr bwMode="auto">
          <a:xfrm flipV="1">
            <a:off x="2057400" y="1066800"/>
            <a:ext cx="0" cy="762000"/>
          </a:xfrm>
          <a:prstGeom prst="line">
            <a:avLst/>
          </a:prstGeom>
          <a:noFill/>
          <a:ln w="9525">
            <a:solidFill>
              <a:schemeClr val="tx1"/>
            </a:solidFill>
            <a:round/>
            <a:headEnd/>
            <a:tailEnd/>
          </a:ln>
          <a:effectLst/>
        </p:spPr>
        <p:txBody>
          <a:bodyPr/>
          <a:lstStyle/>
          <a:p>
            <a:endParaRPr lang="en-US" dirty="0"/>
          </a:p>
        </p:txBody>
      </p:sp>
      <p:sp>
        <p:nvSpPr>
          <p:cNvPr id="97307" name="Rectangle 27"/>
          <p:cNvSpPr>
            <a:spLocks noChangeArrowheads="1"/>
          </p:cNvSpPr>
          <p:nvPr/>
        </p:nvSpPr>
        <p:spPr bwMode="auto">
          <a:xfrm>
            <a:off x="1371600" y="228600"/>
            <a:ext cx="13716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1</a:t>
            </a:r>
            <a:r>
              <a:rPr lang="en-US" baseline="30000" dirty="0"/>
              <a:t>st</a:t>
            </a:r>
            <a:r>
              <a:rPr lang="en-US" dirty="0"/>
              <a:t> Return</a:t>
            </a:r>
          </a:p>
        </p:txBody>
      </p:sp>
      <p:sp>
        <p:nvSpPr>
          <p:cNvPr id="97308" name="Text Box 28"/>
          <p:cNvSpPr txBox="1">
            <a:spLocks noChangeArrowheads="1"/>
          </p:cNvSpPr>
          <p:nvPr/>
        </p:nvSpPr>
        <p:spPr bwMode="auto">
          <a:xfrm>
            <a:off x="1981200" y="1066800"/>
            <a:ext cx="458788" cy="1219200"/>
          </a:xfrm>
          <a:prstGeom prst="rect">
            <a:avLst/>
          </a:prstGeom>
          <a:noFill/>
          <a:ln w="9525">
            <a:noFill/>
            <a:miter lim="800000"/>
            <a:headEnd/>
            <a:tailEnd/>
          </a:ln>
          <a:effectLst/>
        </p:spPr>
        <p:txBody>
          <a:bodyPr vert="eaVert">
            <a:spAutoFit/>
          </a:bodyPr>
          <a:lstStyle/>
          <a:p>
            <a:pPr>
              <a:spcBef>
                <a:spcPct val="50000"/>
              </a:spcBef>
            </a:pPr>
            <a:r>
              <a:rPr lang="en-US" dirty="0"/>
              <a:t>536 BC</a:t>
            </a:r>
          </a:p>
        </p:txBody>
      </p:sp>
      <p:sp>
        <p:nvSpPr>
          <p:cNvPr id="97312" name="Rectangle 32"/>
          <p:cNvSpPr>
            <a:spLocks noChangeArrowheads="1"/>
          </p:cNvSpPr>
          <p:nvPr/>
        </p:nvSpPr>
        <p:spPr bwMode="auto">
          <a:xfrm>
            <a:off x="0" y="3581400"/>
            <a:ext cx="4800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Restoration Under Zerubbabel</a:t>
            </a:r>
          </a:p>
        </p:txBody>
      </p:sp>
      <p:sp>
        <p:nvSpPr>
          <p:cNvPr id="97313" name="Rectangle 33"/>
          <p:cNvSpPr>
            <a:spLocks noChangeArrowheads="1"/>
          </p:cNvSpPr>
          <p:nvPr/>
        </p:nvSpPr>
        <p:spPr bwMode="auto">
          <a:xfrm>
            <a:off x="4953000" y="3581400"/>
            <a:ext cx="3657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Reforms Under Ezra</a:t>
            </a:r>
          </a:p>
        </p:txBody>
      </p:sp>
      <p:sp>
        <p:nvSpPr>
          <p:cNvPr id="97315" name="Text Box 35"/>
          <p:cNvSpPr txBox="1">
            <a:spLocks noChangeArrowheads="1"/>
          </p:cNvSpPr>
          <p:nvPr/>
        </p:nvSpPr>
        <p:spPr bwMode="auto">
          <a:xfrm>
            <a:off x="1431925" y="3200400"/>
            <a:ext cx="309563" cy="366713"/>
          </a:xfrm>
          <a:prstGeom prst="rect">
            <a:avLst/>
          </a:prstGeom>
          <a:noFill/>
          <a:ln w="9525">
            <a:noFill/>
            <a:miter lim="800000"/>
            <a:headEnd/>
            <a:tailEnd/>
          </a:ln>
          <a:effectLst/>
        </p:spPr>
        <p:txBody>
          <a:bodyPr>
            <a:spAutoFit/>
          </a:bodyPr>
          <a:lstStyle/>
          <a:p>
            <a:r>
              <a:rPr lang="en-US" dirty="0"/>
              <a:t>1</a:t>
            </a:r>
          </a:p>
        </p:txBody>
      </p:sp>
      <p:sp>
        <p:nvSpPr>
          <p:cNvPr id="97316" name="Text Box 36"/>
          <p:cNvSpPr txBox="1">
            <a:spLocks noChangeArrowheads="1"/>
          </p:cNvSpPr>
          <p:nvPr/>
        </p:nvSpPr>
        <p:spPr bwMode="auto">
          <a:xfrm>
            <a:off x="2117725" y="3200400"/>
            <a:ext cx="309563" cy="366713"/>
          </a:xfrm>
          <a:prstGeom prst="rect">
            <a:avLst/>
          </a:prstGeom>
          <a:noFill/>
          <a:ln w="9525">
            <a:noFill/>
            <a:miter lim="800000"/>
            <a:headEnd/>
            <a:tailEnd/>
          </a:ln>
          <a:effectLst/>
        </p:spPr>
        <p:txBody>
          <a:bodyPr>
            <a:spAutoFit/>
          </a:bodyPr>
          <a:lstStyle/>
          <a:p>
            <a:r>
              <a:rPr lang="en-US" dirty="0"/>
              <a:t>2</a:t>
            </a:r>
          </a:p>
        </p:txBody>
      </p:sp>
      <p:sp>
        <p:nvSpPr>
          <p:cNvPr id="97317" name="Text Box 37"/>
          <p:cNvSpPr txBox="1">
            <a:spLocks noChangeArrowheads="1"/>
          </p:cNvSpPr>
          <p:nvPr/>
        </p:nvSpPr>
        <p:spPr bwMode="auto">
          <a:xfrm>
            <a:off x="2803525" y="3200400"/>
            <a:ext cx="309563" cy="366713"/>
          </a:xfrm>
          <a:prstGeom prst="rect">
            <a:avLst/>
          </a:prstGeom>
          <a:noFill/>
          <a:ln w="9525">
            <a:noFill/>
            <a:miter lim="800000"/>
            <a:headEnd/>
            <a:tailEnd/>
          </a:ln>
          <a:effectLst/>
        </p:spPr>
        <p:txBody>
          <a:bodyPr>
            <a:spAutoFit/>
          </a:bodyPr>
          <a:lstStyle/>
          <a:p>
            <a:r>
              <a:rPr lang="en-US" dirty="0"/>
              <a:t>3</a:t>
            </a:r>
          </a:p>
        </p:txBody>
      </p:sp>
      <p:sp>
        <p:nvSpPr>
          <p:cNvPr id="97318" name="Text Box 38"/>
          <p:cNvSpPr txBox="1">
            <a:spLocks noChangeArrowheads="1"/>
          </p:cNvSpPr>
          <p:nvPr/>
        </p:nvSpPr>
        <p:spPr bwMode="auto">
          <a:xfrm>
            <a:off x="3276600" y="3200400"/>
            <a:ext cx="522288" cy="366713"/>
          </a:xfrm>
          <a:prstGeom prst="rect">
            <a:avLst/>
          </a:prstGeom>
          <a:noFill/>
          <a:ln w="9525">
            <a:noFill/>
            <a:miter lim="800000"/>
            <a:headEnd/>
            <a:tailEnd/>
          </a:ln>
          <a:effectLst/>
        </p:spPr>
        <p:txBody>
          <a:bodyPr>
            <a:spAutoFit/>
          </a:bodyPr>
          <a:lstStyle/>
          <a:p>
            <a:r>
              <a:rPr lang="en-US" dirty="0"/>
              <a:t>4</a:t>
            </a:r>
          </a:p>
        </p:txBody>
      </p:sp>
      <p:sp>
        <p:nvSpPr>
          <p:cNvPr id="97319" name="Text Box 39"/>
          <p:cNvSpPr txBox="1">
            <a:spLocks noChangeArrowheads="1"/>
          </p:cNvSpPr>
          <p:nvPr/>
        </p:nvSpPr>
        <p:spPr bwMode="auto">
          <a:xfrm>
            <a:off x="3810000" y="3200400"/>
            <a:ext cx="457200" cy="366713"/>
          </a:xfrm>
          <a:prstGeom prst="rect">
            <a:avLst/>
          </a:prstGeom>
          <a:noFill/>
          <a:ln w="9525">
            <a:noFill/>
            <a:miter lim="800000"/>
            <a:headEnd/>
            <a:tailEnd/>
          </a:ln>
          <a:effectLst/>
        </p:spPr>
        <p:txBody>
          <a:bodyPr>
            <a:spAutoFit/>
          </a:bodyPr>
          <a:lstStyle/>
          <a:p>
            <a:r>
              <a:rPr lang="en-US" dirty="0"/>
              <a:t>5</a:t>
            </a:r>
          </a:p>
        </p:txBody>
      </p:sp>
      <p:sp>
        <p:nvSpPr>
          <p:cNvPr id="97320" name="Text Box 40"/>
          <p:cNvSpPr txBox="1">
            <a:spLocks noChangeArrowheads="1"/>
          </p:cNvSpPr>
          <p:nvPr/>
        </p:nvSpPr>
        <p:spPr bwMode="auto">
          <a:xfrm flipH="1">
            <a:off x="4343400" y="3200400"/>
            <a:ext cx="533400" cy="366713"/>
          </a:xfrm>
          <a:prstGeom prst="rect">
            <a:avLst/>
          </a:prstGeom>
          <a:noFill/>
          <a:ln w="9525">
            <a:noFill/>
            <a:miter lim="800000"/>
            <a:headEnd/>
            <a:tailEnd/>
          </a:ln>
          <a:effectLst/>
        </p:spPr>
        <p:txBody>
          <a:bodyPr>
            <a:spAutoFit/>
          </a:bodyPr>
          <a:lstStyle/>
          <a:p>
            <a:r>
              <a:rPr lang="en-US" dirty="0"/>
              <a:t>6</a:t>
            </a:r>
          </a:p>
        </p:txBody>
      </p:sp>
      <p:sp>
        <p:nvSpPr>
          <p:cNvPr id="97321" name="Text Box 41"/>
          <p:cNvSpPr txBox="1">
            <a:spLocks noChangeArrowheads="1"/>
          </p:cNvSpPr>
          <p:nvPr/>
        </p:nvSpPr>
        <p:spPr bwMode="auto">
          <a:xfrm>
            <a:off x="5486400" y="3276600"/>
            <a:ext cx="457200" cy="366713"/>
          </a:xfrm>
          <a:prstGeom prst="rect">
            <a:avLst/>
          </a:prstGeom>
          <a:noFill/>
          <a:ln w="9525">
            <a:noFill/>
            <a:miter lim="800000"/>
            <a:headEnd/>
            <a:tailEnd/>
          </a:ln>
          <a:effectLst/>
        </p:spPr>
        <p:txBody>
          <a:bodyPr>
            <a:spAutoFit/>
          </a:bodyPr>
          <a:lstStyle/>
          <a:p>
            <a:r>
              <a:rPr lang="en-US" dirty="0"/>
              <a:t>7</a:t>
            </a:r>
          </a:p>
        </p:txBody>
      </p:sp>
      <p:sp>
        <p:nvSpPr>
          <p:cNvPr id="97322" name="Text Box 42"/>
          <p:cNvSpPr txBox="1">
            <a:spLocks noChangeArrowheads="1"/>
          </p:cNvSpPr>
          <p:nvPr/>
        </p:nvSpPr>
        <p:spPr bwMode="auto">
          <a:xfrm>
            <a:off x="6248400" y="3276600"/>
            <a:ext cx="309563" cy="366713"/>
          </a:xfrm>
          <a:prstGeom prst="rect">
            <a:avLst/>
          </a:prstGeom>
          <a:noFill/>
          <a:ln w="9525">
            <a:noFill/>
            <a:miter lim="800000"/>
            <a:headEnd/>
            <a:tailEnd/>
          </a:ln>
          <a:effectLst/>
        </p:spPr>
        <p:txBody>
          <a:bodyPr>
            <a:spAutoFit/>
          </a:bodyPr>
          <a:lstStyle/>
          <a:p>
            <a:r>
              <a:rPr lang="en-US" dirty="0"/>
              <a:t>8</a:t>
            </a:r>
          </a:p>
        </p:txBody>
      </p:sp>
      <p:sp>
        <p:nvSpPr>
          <p:cNvPr id="97323" name="Text Box 43"/>
          <p:cNvSpPr txBox="1">
            <a:spLocks noChangeArrowheads="1"/>
          </p:cNvSpPr>
          <p:nvPr/>
        </p:nvSpPr>
        <p:spPr bwMode="auto">
          <a:xfrm rot="-69408347">
            <a:off x="6129512" y="2367957"/>
            <a:ext cx="2123033" cy="366712"/>
          </a:xfrm>
          <a:prstGeom prst="rect">
            <a:avLst/>
          </a:prstGeom>
          <a:noFill/>
          <a:ln w="9525">
            <a:noFill/>
            <a:miter lim="800000"/>
            <a:headEnd/>
            <a:tailEnd/>
          </a:ln>
          <a:effectLst/>
        </p:spPr>
        <p:txBody>
          <a:bodyPr wrap="square">
            <a:spAutoFit/>
          </a:bodyPr>
          <a:lstStyle/>
          <a:p>
            <a:r>
              <a:rPr lang="en-US" dirty="0"/>
              <a:t>8:33</a:t>
            </a:r>
          </a:p>
        </p:txBody>
      </p:sp>
      <p:sp>
        <p:nvSpPr>
          <p:cNvPr id="97324" name="Text Box 44"/>
          <p:cNvSpPr txBox="1">
            <a:spLocks noChangeArrowheads="1"/>
          </p:cNvSpPr>
          <p:nvPr/>
        </p:nvSpPr>
        <p:spPr bwMode="auto">
          <a:xfrm rot="-25990166">
            <a:off x="7155657" y="2978943"/>
            <a:ext cx="838200" cy="366713"/>
          </a:xfrm>
          <a:prstGeom prst="rect">
            <a:avLst/>
          </a:prstGeom>
          <a:noFill/>
          <a:ln w="9525">
            <a:noFill/>
            <a:miter lim="800000"/>
            <a:headEnd/>
            <a:tailEnd/>
          </a:ln>
          <a:effectLst/>
        </p:spPr>
        <p:txBody>
          <a:bodyPr>
            <a:spAutoFit/>
          </a:bodyPr>
          <a:lstStyle/>
          <a:p>
            <a:r>
              <a:rPr lang="en-US" dirty="0"/>
              <a:t>10:1</a:t>
            </a:r>
          </a:p>
        </p:txBody>
      </p:sp>
      <p:sp>
        <p:nvSpPr>
          <p:cNvPr id="97325" name="Text Box 45"/>
          <p:cNvSpPr txBox="1">
            <a:spLocks noChangeArrowheads="1"/>
          </p:cNvSpPr>
          <p:nvPr/>
        </p:nvSpPr>
        <p:spPr bwMode="auto">
          <a:xfrm rot="17276953" flipH="1">
            <a:off x="7496969" y="2866231"/>
            <a:ext cx="1222375" cy="366713"/>
          </a:xfrm>
          <a:prstGeom prst="rect">
            <a:avLst/>
          </a:prstGeom>
          <a:noFill/>
          <a:ln w="9525">
            <a:noFill/>
            <a:miter lim="800000"/>
            <a:headEnd/>
            <a:tailEnd/>
          </a:ln>
          <a:effectLst/>
        </p:spPr>
        <p:txBody>
          <a:bodyPr>
            <a:spAutoFit/>
          </a:bodyPr>
          <a:lstStyle/>
          <a:p>
            <a:r>
              <a:rPr lang="en-US" dirty="0"/>
              <a:t>10:18</a:t>
            </a:r>
          </a:p>
        </p:txBody>
      </p:sp>
      <p:sp>
        <p:nvSpPr>
          <p:cNvPr id="97328" name="Text Box 48"/>
          <p:cNvSpPr txBox="1">
            <a:spLocks noChangeArrowheads="1"/>
          </p:cNvSpPr>
          <p:nvPr/>
        </p:nvSpPr>
        <p:spPr bwMode="auto">
          <a:xfrm>
            <a:off x="8915400" y="2557380"/>
            <a:ext cx="353971" cy="1661993"/>
          </a:xfrm>
          <a:prstGeom prst="rect">
            <a:avLst/>
          </a:prstGeom>
          <a:noFill/>
          <a:ln w="9525">
            <a:solidFill>
              <a:srgbClr val="7030A0"/>
            </a:solidFill>
            <a:miter lim="800000"/>
            <a:headEnd/>
            <a:tailEnd/>
          </a:ln>
          <a:effectLst/>
        </p:spPr>
        <p:txBody>
          <a:bodyPr wrap="square">
            <a:spAutoFit/>
          </a:bodyPr>
          <a:lstStyle/>
          <a:p>
            <a:pPr>
              <a:spcBef>
                <a:spcPct val="50000"/>
              </a:spcBef>
            </a:pPr>
            <a:r>
              <a:rPr lang="en-US" sz="1200" dirty="0">
                <a:solidFill>
                  <a:srgbClr val="7030A0"/>
                </a:solidFill>
              </a:rPr>
              <a:t>N</a:t>
            </a:r>
            <a:br>
              <a:rPr lang="en-US" sz="1200" dirty="0">
                <a:solidFill>
                  <a:srgbClr val="7030A0"/>
                </a:solidFill>
              </a:rPr>
            </a:br>
            <a:r>
              <a:rPr lang="en-US" sz="1200" dirty="0">
                <a:solidFill>
                  <a:srgbClr val="7030A0"/>
                </a:solidFill>
              </a:rPr>
              <a:t>E</a:t>
            </a:r>
            <a:br>
              <a:rPr lang="en-US" sz="1200" dirty="0">
                <a:solidFill>
                  <a:srgbClr val="7030A0"/>
                </a:solidFill>
              </a:rPr>
            </a:br>
            <a:r>
              <a:rPr lang="en-US" sz="1200" dirty="0">
                <a:solidFill>
                  <a:srgbClr val="7030A0"/>
                </a:solidFill>
              </a:rPr>
              <a:t>H</a:t>
            </a:r>
            <a:br>
              <a:rPr lang="en-US" sz="1200" dirty="0">
                <a:solidFill>
                  <a:srgbClr val="7030A0"/>
                </a:solidFill>
              </a:rPr>
            </a:br>
            <a:r>
              <a:rPr lang="en-US" sz="1200" dirty="0">
                <a:solidFill>
                  <a:srgbClr val="7030A0"/>
                </a:solidFill>
              </a:rPr>
              <a:t>E</a:t>
            </a:r>
          </a:p>
          <a:p>
            <a:pPr>
              <a:spcBef>
                <a:spcPct val="50000"/>
              </a:spcBef>
            </a:pPr>
            <a:r>
              <a:rPr lang="en-US" sz="1200" dirty="0">
                <a:solidFill>
                  <a:srgbClr val="7030A0"/>
                </a:solidFill>
              </a:rPr>
              <a:t>M</a:t>
            </a:r>
            <a:br>
              <a:rPr lang="en-US" sz="1200" dirty="0">
                <a:solidFill>
                  <a:srgbClr val="7030A0"/>
                </a:solidFill>
              </a:rPr>
            </a:br>
            <a:r>
              <a:rPr lang="en-US" sz="1200" dirty="0">
                <a:solidFill>
                  <a:srgbClr val="7030A0"/>
                </a:solidFill>
              </a:rPr>
              <a:t>I</a:t>
            </a:r>
            <a:br>
              <a:rPr lang="en-US" sz="1200" dirty="0">
                <a:solidFill>
                  <a:srgbClr val="7030A0"/>
                </a:solidFill>
              </a:rPr>
            </a:br>
            <a:r>
              <a:rPr lang="en-US" sz="1200" dirty="0">
                <a:solidFill>
                  <a:srgbClr val="7030A0"/>
                </a:solidFill>
              </a:rPr>
              <a:t>A</a:t>
            </a:r>
            <a:br>
              <a:rPr lang="en-US" sz="1200" dirty="0">
                <a:solidFill>
                  <a:srgbClr val="7030A0"/>
                </a:solidFill>
              </a:rPr>
            </a:br>
            <a:r>
              <a:rPr lang="en-US" sz="1200" dirty="0">
                <a:solidFill>
                  <a:srgbClr val="7030A0"/>
                </a:solidFill>
              </a:rPr>
              <a:t>H</a:t>
            </a:r>
          </a:p>
        </p:txBody>
      </p:sp>
      <p:sp>
        <p:nvSpPr>
          <p:cNvPr id="97331" name="Line 51"/>
          <p:cNvSpPr>
            <a:spLocks noChangeShapeType="1"/>
          </p:cNvSpPr>
          <p:nvPr/>
        </p:nvSpPr>
        <p:spPr bwMode="auto">
          <a:xfrm>
            <a:off x="1295400" y="4572000"/>
            <a:ext cx="0" cy="1981200"/>
          </a:xfrm>
          <a:prstGeom prst="line">
            <a:avLst/>
          </a:prstGeom>
          <a:noFill/>
          <a:ln w="28575">
            <a:solidFill>
              <a:schemeClr val="tx1"/>
            </a:solidFill>
            <a:round/>
            <a:headEnd/>
            <a:tailEnd/>
          </a:ln>
          <a:effectLst/>
        </p:spPr>
        <p:txBody>
          <a:bodyPr/>
          <a:lstStyle/>
          <a:p>
            <a:endParaRPr lang="en-US" dirty="0"/>
          </a:p>
        </p:txBody>
      </p:sp>
      <p:sp>
        <p:nvSpPr>
          <p:cNvPr id="97332" name="Line 52"/>
          <p:cNvSpPr>
            <a:spLocks noChangeShapeType="1"/>
          </p:cNvSpPr>
          <p:nvPr/>
        </p:nvSpPr>
        <p:spPr bwMode="auto">
          <a:xfrm flipV="1">
            <a:off x="12954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3" name="Line 53"/>
          <p:cNvSpPr>
            <a:spLocks noChangeShapeType="1"/>
          </p:cNvSpPr>
          <p:nvPr/>
        </p:nvSpPr>
        <p:spPr bwMode="auto">
          <a:xfrm flipV="1">
            <a:off x="1981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4" name="Line 54"/>
          <p:cNvSpPr>
            <a:spLocks noChangeShapeType="1"/>
          </p:cNvSpPr>
          <p:nvPr/>
        </p:nvSpPr>
        <p:spPr bwMode="auto">
          <a:xfrm flipH="1">
            <a:off x="1828800" y="4603990"/>
            <a:ext cx="15874" cy="1949209"/>
          </a:xfrm>
          <a:prstGeom prst="line">
            <a:avLst/>
          </a:prstGeom>
          <a:noFill/>
          <a:ln w="28575">
            <a:solidFill>
              <a:schemeClr val="tx1"/>
            </a:solidFill>
            <a:round/>
            <a:headEnd/>
            <a:tailEnd/>
          </a:ln>
          <a:effectLst/>
        </p:spPr>
        <p:txBody>
          <a:bodyPr/>
          <a:lstStyle/>
          <a:p>
            <a:endParaRPr lang="en-US" dirty="0"/>
          </a:p>
        </p:txBody>
      </p:sp>
      <p:sp>
        <p:nvSpPr>
          <p:cNvPr id="97336" name="Line 56"/>
          <p:cNvSpPr>
            <a:spLocks noChangeShapeType="1"/>
          </p:cNvSpPr>
          <p:nvPr/>
        </p:nvSpPr>
        <p:spPr bwMode="auto">
          <a:xfrm flipV="1">
            <a:off x="2667000" y="1828800"/>
            <a:ext cx="762000" cy="1752600"/>
          </a:xfrm>
          <a:prstGeom prst="line">
            <a:avLst/>
          </a:prstGeom>
          <a:noFill/>
          <a:ln w="76200" cmpd="tri">
            <a:solidFill>
              <a:schemeClr val="tx1"/>
            </a:solidFill>
            <a:round/>
            <a:headEnd/>
            <a:tailEnd/>
          </a:ln>
          <a:effectLst/>
        </p:spPr>
        <p:txBody>
          <a:bodyPr/>
          <a:lstStyle/>
          <a:p>
            <a:endParaRPr lang="en-US" dirty="0"/>
          </a:p>
        </p:txBody>
      </p:sp>
      <p:sp>
        <p:nvSpPr>
          <p:cNvPr id="97337" name="Line 57"/>
          <p:cNvSpPr>
            <a:spLocks noChangeShapeType="1"/>
          </p:cNvSpPr>
          <p:nvPr/>
        </p:nvSpPr>
        <p:spPr bwMode="auto">
          <a:xfrm flipH="1">
            <a:off x="2590800" y="4114800"/>
            <a:ext cx="76200" cy="2438400"/>
          </a:xfrm>
          <a:prstGeom prst="line">
            <a:avLst/>
          </a:prstGeom>
          <a:noFill/>
          <a:ln w="76200" cmpd="tri">
            <a:solidFill>
              <a:schemeClr val="tx1"/>
            </a:solidFill>
            <a:round/>
            <a:headEnd/>
            <a:tailEnd/>
          </a:ln>
          <a:effectLst/>
        </p:spPr>
        <p:txBody>
          <a:bodyPr/>
          <a:lstStyle/>
          <a:p>
            <a:endParaRPr lang="en-US" dirty="0"/>
          </a:p>
        </p:txBody>
      </p:sp>
      <p:sp>
        <p:nvSpPr>
          <p:cNvPr id="97338" name="Text Box 58"/>
          <p:cNvSpPr txBox="1">
            <a:spLocks noChangeArrowheads="1"/>
          </p:cNvSpPr>
          <p:nvPr/>
        </p:nvSpPr>
        <p:spPr bwMode="auto">
          <a:xfrm rot="10738458" flipV="1">
            <a:off x="684213" y="4205288"/>
            <a:ext cx="1981200" cy="366712"/>
          </a:xfrm>
          <a:prstGeom prst="rect">
            <a:avLst/>
          </a:prstGeom>
          <a:noFill/>
          <a:ln w="9525">
            <a:noFill/>
            <a:miter lim="800000"/>
            <a:headEnd/>
            <a:tailEnd/>
          </a:ln>
          <a:effectLst/>
        </p:spPr>
        <p:txBody>
          <a:bodyPr>
            <a:spAutoFit/>
          </a:bodyPr>
          <a:lstStyle/>
          <a:p>
            <a:pPr>
              <a:spcBef>
                <a:spcPct val="50000"/>
              </a:spcBef>
            </a:pPr>
            <a:r>
              <a:rPr lang="en-US" dirty="0"/>
              <a:t> </a:t>
            </a:r>
          </a:p>
        </p:txBody>
      </p:sp>
      <p:sp>
        <p:nvSpPr>
          <p:cNvPr id="97341" name="Text Box 61"/>
          <p:cNvSpPr txBox="1">
            <a:spLocks noChangeArrowheads="1"/>
          </p:cNvSpPr>
          <p:nvPr/>
        </p:nvSpPr>
        <p:spPr bwMode="auto">
          <a:xfrm>
            <a:off x="762000" y="4191000"/>
            <a:ext cx="1981200" cy="366713"/>
          </a:xfrm>
          <a:prstGeom prst="rect">
            <a:avLst/>
          </a:prstGeom>
          <a:noFill/>
          <a:ln w="9525">
            <a:noFill/>
            <a:miter lim="800000"/>
            <a:headEnd/>
            <a:tailEnd/>
          </a:ln>
          <a:effectLst/>
        </p:spPr>
        <p:txBody>
          <a:bodyPr>
            <a:spAutoFit/>
          </a:bodyPr>
          <a:lstStyle/>
          <a:p>
            <a:pPr>
              <a:spcBef>
                <a:spcPct val="50000"/>
              </a:spcBef>
            </a:pPr>
            <a:r>
              <a:rPr lang="en-US" b="1" dirty="0">
                <a:solidFill>
                  <a:srgbClr val="7030A0"/>
                </a:solidFill>
              </a:rPr>
              <a:t>The Journey</a:t>
            </a:r>
          </a:p>
        </p:txBody>
      </p:sp>
      <p:sp>
        <p:nvSpPr>
          <p:cNvPr id="97344" name="Line 64"/>
          <p:cNvSpPr>
            <a:spLocks noChangeShapeType="1"/>
          </p:cNvSpPr>
          <p:nvPr/>
        </p:nvSpPr>
        <p:spPr bwMode="auto">
          <a:xfrm>
            <a:off x="0" y="4572000"/>
            <a:ext cx="4648200" cy="0"/>
          </a:xfrm>
          <a:prstGeom prst="line">
            <a:avLst/>
          </a:prstGeom>
          <a:noFill/>
          <a:ln w="9525">
            <a:solidFill>
              <a:schemeClr val="tx1"/>
            </a:solidFill>
            <a:round/>
            <a:headEnd/>
            <a:tailEnd/>
          </a:ln>
          <a:effectLst/>
        </p:spPr>
        <p:txBody>
          <a:bodyPr/>
          <a:lstStyle/>
          <a:p>
            <a:endParaRPr lang="en-US" dirty="0"/>
          </a:p>
        </p:txBody>
      </p:sp>
      <p:sp>
        <p:nvSpPr>
          <p:cNvPr id="97345" name="Line 65"/>
          <p:cNvSpPr>
            <a:spLocks noChangeShapeType="1"/>
          </p:cNvSpPr>
          <p:nvPr/>
        </p:nvSpPr>
        <p:spPr bwMode="auto">
          <a:xfrm>
            <a:off x="1828800" y="5715000"/>
            <a:ext cx="0" cy="0"/>
          </a:xfrm>
          <a:prstGeom prst="line">
            <a:avLst/>
          </a:prstGeom>
          <a:noFill/>
          <a:ln w="9525">
            <a:solidFill>
              <a:schemeClr val="tx1"/>
            </a:solidFill>
            <a:round/>
            <a:headEnd/>
            <a:tailEnd/>
          </a:ln>
          <a:effectLst/>
        </p:spPr>
        <p:txBody>
          <a:bodyPr/>
          <a:lstStyle/>
          <a:p>
            <a:endParaRPr lang="en-US" dirty="0"/>
          </a:p>
        </p:txBody>
      </p:sp>
      <p:sp>
        <p:nvSpPr>
          <p:cNvPr id="97346" name="Text Box 66"/>
          <p:cNvSpPr txBox="1">
            <a:spLocks noChangeArrowheads="1"/>
          </p:cNvSpPr>
          <p:nvPr/>
        </p:nvSpPr>
        <p:spPr bwMode="auto">
          <a:xfrm>
            <a:off x="914400" y="4419600"/>
            <a:ext cx="282575" cy="1962076"/>
          </a:xfrm>
          <a:prstGeom prst="rect">
            <a:avLst/>
          </a:prstGeom>
          <a:noFill/>
          <a:ln w="9525">
            <a:noFill/>
            <a:miter lim="800000"/>
            <a:headEnd/>
            <a:tailEnd/>
          </a:ln>
          <a:effectLst/>
        </p:spPr>
        <p:txBody>
          <a:bodyPr>
            <a:spAutoFit/>
          </a:bodyPr>
          <a:lstStyle/>
          <a:p>
            <a:pPr>
              <a:spcBef>
                <a:spcPct val="50000"/>
              </a:spcBef>
            </a:pPr>
            <a:endParaRPr lang="en-US" sz="900" dirty="0"/>
          </a:p>
          <a:p>
            <a:pPr>
              <a:spcBef>
                <a:spcPct val="50000"/>
              </a:spcBef>
            </a:pPr>
            <a:r>
              <a:rPr lang="en-US" sz="900" dirty="0"/>
              <a:t>CY</a:t>
            </a:r>
            <a:br>
              <a:rPr lang="en-US" sz="900" dirty="0"/>
            </a:br>
            <a:r>
              <a:rPr lang="en-US" sz="900" dirty="0"/>
              <a:t>R</a:t>
            </a:r>
            <a:br>
              <a:rPr lang="en-US" sz="900" dirty="0"/>
            </a:br>
            <a:r>
              <a:rPr lang="en-US" sz="900" dirty="0"/>
              <a:t>US</a:t>
            </a:r>
            <a:br>
              <a:rPr lang="en-US" sz="900" dirty="0"/>
            </a:br>
            <a:br>
              <a:rPr lang="en-US" sz="900" dirty="0"/>
            </a:br>
            <a:r>
              <a:rPr lang="en-US" sz="900" dirty="0"/>
              <a:t>Dec</a:t>
            </a:r>
            <a:br>
              <a:rPr lang="en-US" sz="900" dirty="0"/>
            </a:br>
            <a:r>
              <a:rPr lang="en-US" sz="900" dirty="0"/>
              <a:t>r</a:t>
            </a:r>
            <a:br>
              <a:rPr lang="en-US" sz="900" dirty="0"/>
            </a:br>
            <a:r>
              <a:rPr lang="en-US" sz="900" dirty="0"/>
              <a:t>ee</a:t>
            </a:r>
            <a:endParaRPr lang="en-US" dirty="0"/>
          </a:p>
        </p:txBody>
      </p:sp>
      <p:sp>
        <p:nvSpPr>
          <p:cNvPr id="97347" name="Text Box 67"/>
          <p:cNvSpPr txBox="1">
            <a:spLocks noChangeArrowheads="1"/>
          </p:cNvSpPr>
          <p:nvPr/>
        </p:nvSpPr>
        <p:spPr bwMode="auto">
          <a:xfrm>
            <a:off x="1352550" y="4557713"/>
            <a:ext cx="263525" cy="1931987"/>
          </a:xfrm>
          <a:prstGeom prst="rect">
            <a:avLst/>
          </a:prstGeom>
          <a:noFill/>
          <a:ln w="9525">
            <a:noFill/>
            <a:miter lim="800000"/>
            <a:headEnd/>
            <a:tailEnd/>
          </a:ln>
          <a:effectLst/>
        </p:spPr>
        <p:txBody>
          <a:bodyPr wrap="square">
            <a:spAutoFit/>
          </a:bodyPr>
          <a:lstStyle/>
          <a:p>
            <a:r>
              <a:rPr lang="en-US" sz="1000" dirty="0"/>
              <a:t>Journey</a:t>
            </a:r>
          </a:p>
          <a:p>
            <a:endParaRPr lang="en-US" sz="900" dirty="0"/>
          </a:p>
          <a:p>
            <a:r>
              <a:rPr lang="en-US" sz="900" dirty="0"/>
              <a:t>Prep</a:t>
            </a:r>
          </a:p>
        </p:txBody>
      </p:sp>
      <p:sp>
        <p:nvSpPr>
          <p:cNvPr id="97348" name="Text Box 68"/>
          <p:cNvSpPr txBox="1">
            <a:spLocks noChangeArrowheads="1"/>
          </p:cNvSpPr>
          <p:nvPr/>
        </p:nvSpPr>
        <p:spPr bwMode="auto">
          <a:xfrm>
            <a:off x="1920873" y="4557713"/>
            <a:ext cx="314326" cy="1938992"/>
          </a:xfrm>
          <a:prstGeom prst="rect">
            <a:avLst/>
          </a:prstGeom>
          <a:noFill/>
          <a:ln w="9525">
            <a:noFill/>
            <a:miter lim="800000"/>
            <a:headEnd/>
            <a:tailEnd/>
          </a:ln>
          <a:effectLst/>
        </p:spPr>
        <p:txBody>
          <a:bodyPr wrap="square">
            <a:spAutoFit/>
          </a:bodyPr>
          <a:lstStyle/>
          <a:p>
            <a:r>
              <a:rPr lang="en-US" sz="1000" dirty="0"/>
              <a:t>L</a:t>
            </a:r>
          </a:p>
          <a:p>
            <a:r>
              <a:rPr lang="en-US" sz="1000" dirty="0"/>
              <a:t>I</a:t>
            </a:r>
          </a:p>
          <a:p>
            <a:r>
              <a:rPr lang="en-US" sz="1000" dirty="0"/>
              <a:t>S</a:t>
            </a:r>
          </a:p>
          <a:p>
            <a:r>
              <a:rPr lang="en-US" sz="1000" dirty="0"/>
              <a:t>t</a:t>
            </a:r>
            <a:br>
              <a:rPr lang="en-US" sz="1000" dirty="0"/>
            </a:br>
            <a:br>
              <a:rPr lang="en-US" sz="1000" dirty="0"/>
            </a:br>
            <a:r>
              <a:rPr lang="en-US" sz="1000" dirty="0"/>
              <a:t>of</a:t>
            </a:r>
            <a:br>
              <a:rPr lang="en-US" sz="1000" dirty="0"/>
            </a:br>
            <a:br>
              <a:rPr lang="en-US" sz="1000" dirty="0"/>
            </a:br>
            <a:r>
              <a:rPr lang="en-US" sz="1000" dirty="0"/>
              <a:t>n</a:t>
            </a:r>
            <a:br>
              <a:rPr lang="en-US" sz="1000" dirty="0"/>
            </a:br>
            <a:r>
              <a:rPr lang="en-US" sz="1000" dirty="0"/>
              <a:t>ame</a:t>
            </a:r>
            <a:br>
              <a:rPr lang="en-US" sz="1000" dirty="0"/>
            </a:br>
            <a:r>
              <a:rPr lang="en-US" sz="1000" dirty="0"/>
              <a:t>s</a:t>
            </a:r>
          </a:p>
        </p:txBody>
      </p:sp>
      <p:sp>
        <p:nvSpPr>
          <p:cNvPr id="97349" name="Line 69"/>
          <p:cNvSpPr>
            <a:spLocks noChangeShapeType="1"/>
          </p:cNvSpPr>
          <p:nvPr/>
        </p:nvSpPr>
        <p:spPr bwMode="auto">
          <a:xfrm flipV="1">
            <a:off x="4800600" y="1828800"/>
            <a:ext cx="685800" cy="1752600"/>
          </a:xfrm>
          <a:prstGeom prst="line">
            <a:avLst/>
          </a:prstGeom>
          <a:noFill/>
          <a:ln w="76200" cmpd="tri">
            <a:solidFill>
              <a:srgbClr val="7030A0"/>
            </a:solidFill>
            <a:round/>
            <a:headEnd/>
            <a:tailEnd/>
          </a:ln>
          <a:effectLst/>
        </p:spPr>
        <p:txBody>
          <a:bodyPr/>
          <a:lstStyle/>
          <a:p>
            <a:endParaRPr lang="en-US" dirty="0"/>
          </a:p>
        </p:txBody>
      </p:sp>
      <p:sp>
        <p:nvSpPr>
          <p:cNvPr id="97350" name="Line 70"/>
          <p:cNvSpPr>
            <a:spLocks noChangeShapeType="1"/>
          </p:cNvSpPr>
          <p:nvPr/>
        </p:nvSpPr>
        <p:spPr bwMode="auto">
          <a:xfrm flipH="1">
            <a:off x="4724400" y="4114800"/>
            <a:ext cx="0" cy="2743200"/>
          </a:xfrm>
          <a:prstGeom prst="line">
            <a:avLst/>
          </a:prstGeom>
          <a:noFill/>
          <a:ln w="76200" cmpd="tri">
            <a:solidFill>
              <a:srgbClr val="7030A0"/>
            </a:solidFill>
            <a:round/>
            <a:headEnd/>
            <a:tailEnd/>
          </a:ln>
          <a:effectLst/>
        </p:spPr>
        <p:txBody>
          <a:bodyPr/>
          <a:lstStyle/>
          <a:p>
            <a:endParaRPr lang="en-US" dirty="0"/>
          </a:p>
        </p:txBody>
      </p:sp>
      <p:sp>
        <p:nvSpPr>
          <p:cNvPr id="97351" name="Line 71"/>
          <p:cNvSpPr>
            <a:spLocks noChangeShapeType="1"/>
          </p:cNvSpPr>
          <p:nvPr/>
        </p:nvSpPr>
        <p:spPr bwMode="auto">
          <a:xfrm>
            <a:off x="4876800" y="3733800"/>
            <a:ext cx="0" cy="3124200"/>
          </a:xfrm>
          <a:prstGeom prst="line">
            <a:avLst/>
          </a:prstGeom>
          <a:noFill/>
          <a:ln w="76200" cmpd="tri">
            <a:solidFill>
              <a:srgbClr val="7030A0"/>
            </a:solidFill>
            <a:round/>
            <a:headEnd/>
            <a:tailEnd/>
          </a:ln>
          <a:effectLst/>
        </p:spPr>
        <p:txBody>
          <a:bodyPr/>
          <a:lstStyle/>
          <a:p>
            <a:endParaRPr lang="en-US" dirty="0"/>
          </a:p>
        </p:txBody>
      </p:sp>
      <p:sp>
        <p:nvSpPr>
          <p:cNvPr id="97353" name="Text Box 73"/>
          <p:cNvSpPr txBox="1">
            <a:spLocks noChangeArrowheads="1"/>
          </p:cNvSpPr>
          <p:nvPr/>
        </p:nvSpPr>
        <p:spPr bwMode="auto">
          <a:xfrm>
            <a:off x="3124200" y="4191000"/>
            <a:ext cx="1752600"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54" name="Line 74"/>
          <p:cNvSpPr>
            <a:spLocks noChangeShapeType="1"/>
          </p:cNvSpPr>
          <p:nvPr/>
        </p:nvSpPr>
        <p:spPr bwMode="auto">
          <a:xfrm>
            <a:off x="2667000" y="4953000"/>
            <a:ext cx="2057400" cy="0"/>
          </a:xfrm>
          <a:prstGeom prst="line">
            <a:avLst/>
          </a:prstGeom>
          <a:noFill/>
          <a:ln w="9525">
            <a:solidFill>
              <a:schemeClr val="tx1"/>
            </a:solidFill>
            <a:round/>
            <a:headEnd/>
            <a:tailEnd/>
          </a:ln>
          <a:effectLst/>
        </p:spPr>
        <p:txBody>
          <a:bodyPr/>
          <a:lstStyle/>
          <a:p>
            <a:endParaRPr lang="en-US" dirty="0"/>
          </a:p>
        </p:txBody>
      </p:sp>
      <p:sp>
        <p:nvSpPr>
          <p:cNvPr id="97355" name="Text Box 75"/>
          <p:cNvSpPr txBox="1">
            <a:spLocks noChangeArrowheads="1"/>
          </p:cNvSpPr>
          <p:nvPr/>
        </p:nvSpPr>
        <p:spPr bwMode="auto">
          <a:xfrm>
            <a:off x="2819400" y="4648200"/>
            <a:ext cx="2133600" cy="274638"/>
          </a:xfrm>
          <a:prstGeom prst="rect">
            <a:avLst/>
          </a:prstGeom>
          <a:noFill/>
          <a:ln w="9525">
            <a:noFill/>
            <a:miter lim="800000"/>
            <a:headEnd/>
            <a:tailEnd/>
          </a:ln>
          <a:effectLst/>
        </p:spPr>
        <p:txBody>
          <a:bodyPr>
            <a:spAutoFit/>
          </a:bodyPr>
          <a:lstStyle/>
          <a:p>
            <a:r>
              <a:rPr lang="en-US" sz="1200" b="1" dirty="0">
                <a:solidFill>
                  <a:srgbClr val="7030A0"/>
                </a:solidFill>
              </a:rPr>
              <a:t>Rebuilding the Temple</a:t>
            </a:r>
          </a:p>
        </p:txBody>
      </p:sp>
      <p:sp>
        <p:nvSpPr>
          <p:cNvPr id="97356" name="Line 76"/>
          <p:cNvSpPr>
            <a:spLocks noChangeShapeType="1"/>
          </p:cNvSpPr>
          <p:nvPr/>
        </p:nvSpPr>
        <p:spPr bwMode="auto">
          <a:xfrm flipV="1">
            <a:off x="3200400" y="1828800"/>
            <a:ext cx="762000" cy="1752600"/>
          </a:xfrm>
          <a:prstGeom prst="line">
            <a:avLst/>
          </a:prstGeom>
          <a:noFill/>
          <a:ln w="38100">
            <a:solidFill>
              <a:schemeClr val="tx1"/>
            </a:solidFill>
            <a:round/>
            <a:headEnd/>
            <a:tailEnd/>
          </a:ln>
          <a:effectLst/>
        </p:spPr>
        <p:txBody>
          <a:bodyPr/>
          <a:lstStyle/>
          <a:p>
            <a:endParaRPr lang="en-US" dirty="0"/>
          </a:p>
        </p:txBody>
      </p:sp>
      <p:sp>
        <p:nvSpPr>
          <p:cNvPr id="97359" name="Line 79"/>
          <p:cNvSpPr>
            <a:spLocks noChangeShapeType="1"/>
          </p:cNvSpPr>
          <p:nvPr/>
        </p:nvSpPr>
        <p:spPr bwMode="auto">
          <a:xfrm>
            <a:off x="2667000" y="6553200"/>
            <a:ext cx="1981200" cy="0"/>
          </a:xfrm>
          <a:prstGeom prst="line">
            <a:avLst/>
          </a:prstGeom>
          <a:noFill/>
          <a:ln w="9525">
            <a:solidFill>
              <a:schemeClr val="tx1"/>
            </a:solidFill>
            <a:round/>
            <a:headEnd/>
            <a:tailEnd/>
          </a:ln>
          <a:effectLst/>
        </p:spPr>
        <p:txBody>
          <a:bodyPr/>
          <a:lstStyle/>
          <a:p>
            <a:endParaRPr lang="en-US" dirty="0"/>
          </a:p>
        </p:txBody>
      </p:sp>
      <p:sp>
        <p:nvSpPr>
          <p:cNvPr id="97360" name="Text Box 80"/>
          <p:cNvSpPr txBox="1">
            <a:spLocks noChangeArrowheads="1"/>
          </p:cNvSpPr>
          <p:nvPr/>
        </p:nvSpPr>
        <p:spPr bwMode="auto">
          <a:xfrm>
            <a:off x="3352800" y="6553200"/>
            <a:ext cx="1447800" cy="274638"/>
          </a:xfrm>
          <a:prstGeom prst="rect">
            <a:avLst/>
          </a:prstGeom>
          <a:noFill/>
          <a:ln w="9525">
            <a:noFill/>
            <a:miter lim="800000"/>
            <a:headEnd/>
            <a:tailEnd/>
          </a:ln>
          <a:effectLst/>
        </p:spPr>
        <p:txBody>
          <a:bodyPr>
            <a:spAutoFit/>
          </a:bodyPr>
          <a:lstStyle/>
          <a:p>
            <a:r>
              <a:rPr lang="en-US" sz="1200" dirty="0"/>
              <a:t>Darius the King</a:t>
            </a:r>
          </a:p>
        </p:txBody>
      </p:sp>
      <p:sp>
        <p:nvSpPr>
          <p:cNvPr id="97361" name="Line 81"/>
          <p:cNvSpPr>
            <a:spLocks noChangeShapeType="1"/>
          </p:cNvSpPr>
          <p:nvPr/>
        </p:nvSpPr>
        <p:spPr bwMode="auto">
          <a:xfrm flipH="1">
            <a:off x="0" y="6553200"/>
            <a:ext cx="2667000" cy="0"/>
          </a:xfrm>
          <a:prstGeom prst="line">
            <a:avLst/>
          </a:prstGeom>
          <a:noFill/>
          <a:ln w="9525">
            <a:solidFill>
              <a:schemeClr val="tx1"/>
            </a:solidFill>
            <a:round/>
            <a:headEnd/>
            <a:tailEnd/>
          </a:ln>
          <a:effectLst/>
        </p:spPr>
        <p:txBody>
          <a:bodyPr/>
          <a:lstStyle/>
          <a:p>
            <a:endParaRPr lang="en-US" dirty="0"/>
          </a:p>
        </p:txBody>
      </p:sp>
      <p:sp>
        <p:nvSpPr>
          <p:cNvPr id="97362" name="Text Box 82"/>
          <p:cNvSpPr txBox="1">
            <a:spLocks noChangeArrowheads="1"/>
          </p:cNvSpPr>
          <p:nvPr/>
        </p:nvSpPr>
        <p:spPr bwMode="auto">
          <a:xfrm>
            <a:off x="609600" y="6583363"/>
            <a:ext cx="727075" cy="274637"/>
          </a:xfrm>
          <a:prstGeom prst="rect">
            <a:avLst/>
          </a:prstGeom>
          <a:noFill/>
          <a:ln w="9525">
            <a:noFill/>
            <a:miter lim="800000"/>
            <a:headEnd/>
            <a:tailEnd/>
          </a:ln>
          <a:effectLst/>
        </p:spPr>
        <p:txBody>
          <a:bodyPr>
            <a:spAutoFit/>
          </a:bodyPr>
          <a:lstStyle/>
          <a:p>
            <a:r>
              <a:rPr lang="en-US" sz="1200" dirty="0"/>
              <a:t>Cyrus</a:t>
            </a:r>
          </a:p>
        </p:txBody>
      </p:sp>
      <p:sp>
        <p:nvSpPr>
          <p:cNvPr id="97363" name="Line 83"/>
          <p:cNvSpPr>
            <a:spLocks noChangeShapeType="1"/>
          </p:cNvSpPr>
          <p:nvPr/>
        </p:nvSpPr>
        <p:spPr bwMode="auto">
          <a:xfrm flipV="1">
            <a:off x="4876800" y="6553200"/>
            <a:ext cx="4267200" cy="0"/>
          </a:xfrm>
          <a:prstGeom prst="line">
            <a:avLst/>
          </a:prstGeom>
          <a:noFill/>
          <a:ln w="9525">
            <a:solidFill>
              <a:schemeClr val="tx1"/>
            </a:solidFill>
            <a:round/>
            <a:headEnd/>
            <a:tailEnd/>
          </a:ln>
          <a:effectLst/>
        </p:spPr>
        <p:txBody>
          <a:bodyPr/>
          <a:lstStyle/>
          <a:p>
            <a:endParaRPr lang="en-US" dirty="0"/>
          </a:p>
        </p:txBody>
      </p:sp>
      <p:sp>
        <p:nvSpPr>
          <p:cNvPr id="97364" name="Text Box 84"/>
          <p:cNvSpPr txBox="1">
            <a:spLocks noChangeArrowheads="1"/>
          </p:cNvSpPr>
          <p:nvPr/>
        </p:nvSpPr>
        <p:spPr bwMode="auto">
          <a:xfrm>
            <a:off x="4953000" y="6553200"/>
            <a:ext cx="1828800" cy="274638"/>
          </a:xfrm>
          <a:prstGeom prst="rect">
            <a:avLst/>
          </a:prstGeom>
          <a:noFill/>
          <a:ln w="9525">
            <a:noFill/>
            <a:miter lim="800000"/>
            <a:headEnd/>
            <a:tailEnd/>
          </a:ln>
          <a:effectLst/>
        </p:spPr>
        <p:txBody>
          <a:bodyPr>
            <a:spAutoFit/>
          </a:bodyPr>
          <a:lstStyle/>
          <a:p>
            <a:r>
              <a:rPr lang="en-US" sz="1200" dirty="0"/>
              <a:t>Artaxerxes the King</a:t>
            </a:r>
          </a:p>
        </p:txBody>
      </p:sp>
      <p:sp>
        <p:nvSpPr>
          <p:cNvPr id="97365" name="Line 85"/>
          <p:cNvSpPr>
            <a:spLocks noChangeShapeType="1"/>
          </p:cNvSpPr>
          <p:nvPr/>
        </p:nvSpPr>
        <p:spPr bwMode="auto">
          <a:xfrm>
            <a:off x="4724400" y="4572000"/>
            <a:ext cx="1905000" cy="0"/>
          </a:xfrm>
          <a:prstGeom prst="line">
            <a:avLst/>
          </a:prstGeom>
          <a:noFill/>
          <a:ln w="9525">
            <a:solidFill>
              <a:schemeClr val="tx1"/>
            </a:solidFill>
            <a:round/>
            <a:headEnd/>
            <a:tailEnd/>
          </a:ln>
          <a:effectLst/>
        </p:spPr>
        <p:txBody>
          <a:bodyPr/>
          <a:lstStyle/>
          <a:p>
            <a:endParaRPr lang="en-US" dirty="0"/>
          </a:p>
        </p:txBody>
      </p:sp>
      <p:sp>
        <p:nvSpPr>
          <p:cNvPr id="97366" name="Line 86"/>
          <p:cNvSpPr>
            <a:spLocks noChangeShapeType="1"/>
          </p:cNvSpPr>
          <p:nvPr/>
        </p:nvSpPr>
        <p:spPr bwMode="auto">
          <a:xfrm>
            <a:off x="3124200" y="4953000"/>
            <a:ext cx="0" cy="1600200"/>
          </a:xfrm>
          <a:prstGeom prst="line">
            <a:avLst/>
          </a:prstGeom>
          <a:noFill/>
          <a:ln w="9525">
            <a:solidFill>
              <a:schemeClr val="tx1"/>
            </a:solidFill>
            <a:round/>
            <a:headEnd/>
            <a:tailEnd/>
          </a:ln>
          <a:effectLst/>
        </p:spPr>
        <p:txBody>
          <a:bodyPr/>
          <a:lstStyle/>
          <a:p>
            <a:endParaRPr lang="en-US" dirty="0"/>
          </a:p>
        </p:txBody>
      </p:sp>
      <p:sp>
        <p:nvSpPr>
          <p:cNvPr id="97367" name="Line 87"/>
          <p:cNvSpPr>
            <a:spLocks noChangeShapeType="1"/>
          </p:cNvSpPr>
          <p:nvPr/>
        </p:nvSpPr>
        <p:spPr bwMode="auto">
          <a:xfrm>
            <a:off x="3505200" y="4953000"/>
            <a:ext cx="0" cy="1600200"/>
          </a:xfrm>
          <a:prstGeom prst="line">
            <a:avLst/>
          </a:prstGeom>
          <a:noFill/>
          <a:ln w="9525">
            <a:solidFill>
              <a:schemeClr val="tx1"/>
            </a:solidFill>
            <a:round/>
            <a:headEnd/>
            <a:tailEnd/>
          </a:ln>
          <a:effectLst/>
        </p:spPr>
        <p:txBody>
          <a:bodyPr/>
          <a:lstStyle/>
          <a:p>
            <a:endParaRPr lang="en-US" dirty="0"/>
          </a:p>
        </p:txBody>
      </p:sp>
      <p:sp>
        <p:nvSpPr>
          <p:cNvPr id="97368" name="Line 88"/>
          <p:cNvSpPr>
            <a:spLocks noChangeShapeType="1"/>
          </p:cNvSpPr>
          <p:nvPr/>
        </p:nvSpPr>
        <p:spPr bwMode="auto">
          <a:xfrm>
            <a:off x="3886200" y="4953000"/>
            <a:ext cx="0" cy="1600200"/>
          </a:xfrm>
          <a:prstGeom prst="line">
            <a:avLst/>
          </a:prstGeom>
          <a:noFill/>
          <a:ln w="9525">
            <a:solidFill>
              <a:schemeClr val="tx1"/>
            </a:solidFill>
            <a:round/>
            <a:headEnd/>
            <a:tailEnd/>
          </a:ln>
          <a:effectLst/>
        </p:spPr>
        <p:txBody>
          <a:bodyPr/>
          <a:lstStyle/>
          <a:p>
            <a:endParaRPr lang="en-US" dirty="0"/>
          </a:p>
        </p:txBody>
      </p:sp>
      <p:sp>
        <p:nvSpPr>
          <p:cNvPr id="97369" name="Line 89"/>
          <p:cNvSpPr>
            <a:spLocks noChangeShapeType="1"/>
          </p:cNvSpPr>
          <p:nvPr/>
        </p:nvSpPr>
        <p:spPr bwMode="auto">
          <a:xfrm>
            <a:off x="4267200" y="4953000"/>
            <a:ext cx="0" cy="1600200"/>
          </a:xfrm>
          <a:prstGeom prst="line">
            <a:avLst/>
          </a:prstGeom>
          <a:noFill/>
          <a:ln w="9525">
            <a:solidFill>
              <a:schemeClr val="tx1"/>
            </a:solidFill>
            <a:round/>
            <a:headEnd/>
            <a:tailEnd/>
          </a:ln>
          <a:effectLst/>
        </p:spPr>
        <p:txBody>
          <a:bodyPr/>
          <a:lstStyle/>
          <a:p>
            <a:endParaRPr lang="en-US" dirty="0"/>
          </a:p>
        </p:txBody>
      </p:sp>
      <p:sp>
        <p:nvSpPr>
          <p:cNvPr id="97370" name="Line 90"/>
          <p:cNvSpPr>
            <a:spLocks noChangeShapeType="1"/>
          </p:cNvSpPr>
          <p:nvPr/>
        </p:nvSpPr>
        <p:spPr bwMode="auto">
          <a:xfrm flipV="1">
            <a:off x="3733800" y="1828800"/>
            <a:ext cx="762000" cy="1752600"/>
          </a:xfrm>
          <a:prstGeom prst="line">
            <a:avLst/>
          </a:prstGeom>
          <a:noFill/>
          <a:ln w="38100">
            <a:solidFill>
              <a:schemeClr val="tx1"/>
            </a:solidFill>
            <a:round/>
            <a:headEnd/>
            <a:tailEnd/>
          </a:ln>
          <a:effectLst/>
        </p:spPr>
        <p:txBody>
          <a:bodyPr/>
          <a:lstStyle/>
          <a:p>
            <a:endParaRPr lang="en-US" dirty="0"/>
          </a:p>
        </p:txBody>
      </p:sp>
      <p:sp>
        <p:nvSpPr>
          <p:cNvPr id="97372" name="Line 92"/>
          <p:cNvSpPr>
            <a:spLocks noChangeShapeType="1"/>
          </p:cNvSpPr>
          <p:nvPr/>
        </p:nvSpPr>
        <p:spPr bwMode="auto">
          <a:xfrm flipV="1">
            <a:off x="4267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74" name="Text Box 94"/>
          <p:cNvSpPr txBox="1">
            <a:spLocks noChangeArrowheads="1"/>
          </p:cNvSpPr>
          <p:nvPr/>
        </p:nvSpPr>
        <p:spPr bwMode="auto">
          <a:xfrm>
            <a:off x="5029200" y="4191000"/>
            <a:ext cx="1600200" cy="369332"/>
          </a:xfrm>
          <a:prstGeom prst="rect">
            <a:avLst/>
          </a:prstGeom>
          <a:noFill/>
          <a:ln w="9525">
            <a:noFill/>
            <a:miter lim="800000"/>
            <a:headEnd/>
            <a:tailEnd/>
          </a:ln>
          <a:effectLst/>
        </p:spPr>
        <p:txBody>
          <a:bodyPr wrap="square">
            <a:spAutoFit/>
          </a:bodyPr>
          <a:lstStyle/>
          <a:p>
            <a:r>
              <a:rPr lang="en-US" b="1" dirty="0">
                <a:solidFill>
                  <a:srgbClr val="7030A0"/>
                </a:solidFill>
              </a:rPr>
              <a:t>The Journey</a:t>
            </a:r>
          </a:p>
        </p:txBody>
      </p:sp>
      <p:sp>
        <p:nvSpPr>
          <p:cNvPr id="97375" name="Line 95"/>
          <p:cNvSpPr>
            <a:spLocks noChangeShapeType="1"/>
          </p:cNvSpPr>
          <p:nvPr/>
        </p:nvSpPr>
        <p:spPr bwMode="auto">
          <a:xfrm>
            <a:off x="6705600" y="4114800"/>
            <a:ext cx="0" cy="2438400"/>
          </a:xfrm>
          <a:prstGeom prst="line">
            <a:avLst/>
          </a:prstGeom>
          <a:noFill/>
          <a:ln w="76200" cmpd="tri">
            <a:solidFill>
              <a:schemeClr val="tx1"/>
            </a:solidFill>
            <a:round/>
            <a:headEnd/>
            <a:tailEnd/>
          </a:ln>
          <a:effectLst/>
        </p:spPr>
        <p:txBody>
          <a:bodyPr/>
          <a:lstStyle/>
          <a:p>
            <a:endParaRPr lang="en-US" dirty="0"/>
          </a:p>
        </p:txBody>
      </p:sp>
      <p:sp>
        <p:nvSpPr>
          <p:cNvPr id="97376" name="Line 96"/>
          <p:cNvSpPr>
            <a:spLocks noChangeShapeType="1"/>
          </p:cNvSpPr>
          <p:nvPr/>
        </p:nvSpPr>
        <p:spPr bwMode="auto">
          <a:xfrm flipV="1">
            <a:off x="6705600" y="1828800"/>
            <a:ext cx="609600" cy="1752600"/>
          </a:xfrm>
          <a:prstGeom prst="line">
            <a:avLst/>
          </a:prstGeom>
          <a:noFill/>
          <a:ln w="76200" cmpd="tri">
            <a:solidFill>
              <a:schemeClr val="tx1"/>
            </a:solidFill>
            <a:round/>
            <a:headEnd/>
            <a:tailEnd/>
          </a:ln>
          <a:effectLst/>
        </p:spPr>
        <p:txBody>
          <a:bodyPr/>
          <a:lstStyle/>
          <a:p>
            <a:endParaRPr lang="en-US" dirty="0"/>
          </a:p>
        </p:txBody>
      </p:sp>
      <p:sp>
        <p:nvSpPr>
          <p:cNvPr id="97377" name="Line 97"/>
          <p:cNvSpPr>
            <a:spLocks noChangeShapeType="1"/>
          </p:cNvSpPr>
          <p:nvPr/>
        </p:nvSpPr>
        <p:spPr bwMode="auto">
          <a:xfrm flipV="1">
            <a:off x="5943600" y="1828800"/>
            <a:ext cx="609600" cy="1752600"/>
          </a:xfrm>
          <a:prstGeom prst="line">
            <a:avLst/>
          </a:prstGeom>
          <a:noFill/>
          <a:ln w="28575">
            <a:solidFill>
              <a:schemeClr val="tx1"/>
            </a:solidFill>
            <a:round/>
            <a:headEnd/>
            <a:tailEnd/>
          </a:ln>
          <a:effectLst/>
        </p:spPr>
        <p:txBody>
          <a:bodyPr/>
          <a:lstStyle/>
          <a:p>
            <a:endParaRPr lang="en-US" dirty="0"/>
          </a:p>
        </p:txBody>
      </p:sp>
      <p:sp>
        <p:nvSpPr>
          <p:cNvPr id="97379" name="Line 99"/>
          <p:cNvSpPr>
            <a:spLocks noChangeShapeType="1"/>
          </p:cNvSpPr>
          <p:nvPr/>
        </p:nvSpPr>
        <p:spPr bwMode="auto">
          <a:xfrm>
            <a:off x="5257800" y="4572000"/>
            <a:ext cx="0" cy="1981200"/>
          </a:xfrm>
          <a:prstGeom prst="line">
            <a:avLst/>
          </a:prstGeom>
          <a:noFill/>
          <a:ln w="9525">
            <a:solidFill>
              <a:schemeClr val="tx1"/>
            </a:solidFill>
            <a:round/>
            <a:headEnd/>
            <a:tailEnd/>
          </a:ln>
          <a:effectLst/>
        </p:spPr>
        <p:txBody>
          <a:bodyPr/>
          <a:lstStyle/>
          <a:p>
            <a:endParaRPr lang="en-US" dirty="0"/>
          </a:p>
        </p:txBody>
      </p:sp>
      <p:sp>
        <p:nvSpPr>
          <p:cNvPr id="97380" name="Line 100"/>
          <p:cNvSpPr>
            <a:spLocks noChangeShapeType="1"/>
          </p:cNvSpPr>
          <p:nvPr/>
        </p:nvSpPr>
        <p:spPr bwMode="auto">
          <a:xfrm>
            <a:off x="5715000" y="4572000"/>
            <a:ext cx="0" cy="1981200"/>
          </a:xfrm>
          <a:prstGeom prst="line">
            <a:avLst/>
          </a:prstGeom>
          <a:noFill/>
          <a:ln w="9525">
            <a:solidFill>
              <a:schemeClr val="tx1"/>
            </a:solidFill>
            <a:round/>
            <a:headEnd/>
            <a:tailEnd/>
          </a:ln>
          <a:effectLst/>
        </p:spPr>
        <p:txBody>
          <a:bodyPr/>
          <a:lstStyle/>
          <a:p>
            <a:endParaRPr lang="en-US" dirty="0"/>
          </a:p>
        </p:txBody>
      </p:sp>
      <p:sp>
        <p:nvSpPr>
          <p:cNvPr id="97381" name="Line 101"/>
          <p:cNvSpPr>
            <a:spLocks noChangeShapeType="1"/>
          </p:cNvSpPr>
          <p:nvPr/>
        </p:nvSpPr>
        <p:spPr bwMode="auto">
          <a:xfrm>
            <a:off x="6172200" y="4572000"/>
            <a:ext cx="0" cy="1981200"/>
          </a:xfrm>
          <a:prstGeom prst="line">
            <a:avLst/>
          </a:prstGeom>
          <a:noFill/>
          <a:ln w="9525">
            <a:solidFill>
              <a:schemeClr val="tx1"/>
            </a:solidFill>
            <a:round/>
            <a:headEnd/>
            <a:tailEnd/>
          </a:ln>
          <a:effectLst/>
        </p:spPr>
        <p:txBody>
          <a:bodyPr/>
          <a:lstStyle/>
          <a:p>
            <a:endParaRPr lang="en-US" dirty="0"/>
          </a:p>
        </p:txBody>
      </p:sp>
      <p:sp>
        <p:nvSpPr>
          <p:cNvPr id="97382" name="Line 102"/>
          <p:cNvSpPr>
            <a:spLocks noChangeShapeType="1"/>
          </p:cNvSpPr>
          <p:nvPr/>
        </p:nvSpPr>
        <p:spPr bwMode="auto">
          <a:xfrm>
            <a:off x="6705600" y="4572000"/>
            <a:ext cx="1905000" cy="0"/>
          </a:xfrm>
          <a:prstGeom prst="line">
            <a:avLst/>
          </a:prstGeom>
          <a:noFill/>
          <a:ln w="9525">
            <a:solidFill>
              <a:schemeClr val="tx1"/>
            </a:solidFill>
            <a:round/>
            <a:headEnd/>
            <a:tailEnd/>
          </a:ln>
          <a:effectLst/>
        </p:spPr>
        <p:txBody>
          <a:bodyPr/>
          <a:lstStyle/>
          <a:p>
            <a:endParaRPr lang="en-US" dirty="0"/>
          </a:p>
        </p:txBody>
      </p:sp>
      <p:sp>
        <p:nvSpPr>
          <p:cNvPr id="97383" name="Line 103"/>
          <p:cNvSpPr>
            <a:spLocks noChangeShapeType="1"/>
          </p:cNvSpPr>
          <p:nvPr/>
        </p:nvSpPr>
        <p:spPr bwMode="auto">
          <a:xfrm flipV="1">
            <a:off x="7315200" y="1828800"/>
            <a:ext cx="609600" cy="1676400"/>
          </a:xfrm>
          <a:prstGeom prst="line">
            <a:avLst/>
          </a:prstGeom>
          <a:noFill/>
          <a:ln w="9525">
            <a:solidFill>
              <a:schemeClr val="tx1"/>
            </a:solidFill>
            <a:round/>
            <a:headEnd/>
            <a:tailEnd/>
          </a:ln>
          <a:effectLst/>
        </p:spPr>
        <p:txBody>
          <a:bodyPr/>
          <a:lstStyle/>
          <a:p>
            <a:endParaRPr lang="en-US" dirty="0"/>
          </a:p>
        </p:txBody>
      </p:sp>
      <p:sp>
        <p:nvSpPr>
          <p:cNvPr id="97384" name="Line 104"/>
          <p:cNvSpPr>
            <a:spLocks noChangeShapeType="1"/>
          </p:cNvSpPr>
          <p:nvPr/>
        </p:nvSpPr>
        <p:spPr bwMode="auto">
          <a:xfrm flipV="1">
            <a:off x="7772400" y="1828800"/>
            <a:ext cx="609600" cy="1752600"/>
          </a:xfrm>
          <a:prstGeom prst="line">
            <a:avLst/>
          </a:prstGeom>
          <a:noFill/>
          <a:ln w="9525">
            <a:solidFill>
              <a:schemeClr val="tx1"/>
            </a:solidFill>
            <a:round/>
            <a:headEnd/>
            <a:tailEnd/>
          </a:ln>
          <a:effectLst/>
        </p:spPr>
        <p:txBody>
          <a:bodyPr/>
          <a:lstStyle/>
          <a:p>
            <a:endParaRPr lang="en-US" dirty="0"/>
          </a:p>
        </p:txBody>
      </p:sp>
      <p:sp>
        <p:nvSpPr>
          <p:cNvPr id="97385" name="Line 105"/>
          <p:cNvSpPr>
            <a:spLocks noChangeShapeType="1"/>
          </p:cNvSpPr>
          <p:nvPr/>
        </p:nvSpPr>
        <p:spPr bwMode="auto">
          <a:xfrm>
            <a:off x="6705600" y="4953000"/>
            <a:ext cx="2438400" cy="0"/>
          </a:xfrm>
          <a:prstGeom prst="line">
            <a:avLst/>
          </a:prstGeom>
          <a:noFill/>
          <a:ln w="9525">
            <a:solidFill>
              <a:schemeClr val="tx1"/>
            </a:solidFill>
            <a:round/>
            <a:headEnd/>
            <a:tailEnd/>
          </a:ln>
          <a:effectLst/>
        </p:spPr>
        <p:txBody>
          <a:bodyPr/>
          <a:lstStyle/>
          <a:p>
            <a:endParaRPr lang="en-US" dirty="0"/>
          </a:p>
        </p:txBody>
      </p:sp>
      <p:sp>
        <p:nvSpPr>
          <p:cNvPr id="97386" name="Text Box 106"/>
          <p:cNvSpPr txBox="1">
            <a:spLocks noChangeArrowheads="1"/>
          </p:cNvSpPr>
          <p:nvPr/>
        </p:nvSpPr>
        <p:spPr bwMode="auto">
          <a:xfrm>
            <a:off x="6705600" y="4572000"/>
            <a:ext cx="2438400" cy="304800"/>
          </a:xfrm>
          <a:prstGeom prst="rect">
            <a:avLst/>
          </a:prstGeom>
          <a:noFill/>
          <a:ln w="9525">
            <a:noFill/>
            <a:miter lim="800000"/>
            <a:headEnd/>
            <a:tailEnd/>
          </a:ln>
          <a:effectLst/>
        </p:spPr>
        <p:txBody>
          <a:bodyPr>
            <a:spAutoFit/>
          </a:bodyPr>
          <a:lstStyle/>
          <a:p>
            <a:r>
              <a:rPr lang="en-US" sz="1400" dirty="0"/>
              <a:t>Dissolving Mixed Marriages</a:t>
            </a:r>
          </a:p>
        </p:txBody>
      </p:sp>
      <p:sp>
        <p:nvSpPr>
          <p:cNvPr id="97387" name="Text Box 107"/>
          <p:cNvSpPr txBox="1">
            <a:spLocks noChangeArrowheads="1"/>
          </p:cNvSpPr>
          <p:nvPr/>
        </p:nvSpPr>
        <p:spPr bwMode="auto">
          <a:xfrm>
            <a:off x="7070725" y="4191000"/>
            <a:ext cx="1463675"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89" name="Line 109"/>
          <p:cNvSpPr>
            <a:spLocks noChangeShapeType="1"/>
          </p:cNvSpPr>
          <p:nvPr/>
        </p:nvSpPr>
        <p:spPr bwMode="auto">
          <a:xfrm>
            <a:off x="3276600" y="6553200"/>
            <a:ext cx="0" cy="304800"/>
          </a:xfrm>
          <a:prstGeom prst="line">
            <a:avLst/>
          </a:prstGeom>
          <a:noFill/>
          <a:ln w="9525">
            <a:solidFill>
              <a:schemeClr val="tx1"/>
            </a:solidFill>
            <a:prstDash val="dashDot"/>
            <a:round/>
            <a:headEnd/>
            <a:tailEnd/>
          </a:ln>
          <a:effectLst/>
        </p:spPr>
        <p:txBody>
          <a:bodyPr/>
          <a:lstStyle/>
          <a:p>
            <a:endParaRPr lang="en-US" dirty="0"/>
          </a:p>
        </p:txBody>
      </p:sp>
      <p:sp>
        <p:nvSpPr>
          <p:cNvPr id="97390" name="Text Box 110"/>
          <p:cNvSpPr txBox="1">
            <a:spLocks noChangeArrowheads="1"/>
          </p:cNvSpPr>
          <p:nvPr/>
        </p:nvSpPr>
        <p:spPr bwMode="auto">
          <a:xfrm>
            <a:off x="6232525" y="4648200"/>
            <a:ext cx="320675" cy="1866900"/>
          </a:xfrm>
          <a:prstGeom prst="rect">
            <a:avLst/>
          </a:prstGeom>
          <a:noFill/>
          <a:ln w="9525">
            <a:noFill/>
            <a:miter lim="800000"/>
            <a:headEnd/>
            <a:tailEnd/>
          </a:ln>
          <a:effectLst/>
        </p:spPr>
        <p:txBody>
          <a:bodyPr>
            <a:spAutoFit/>
          </a:bodyPr>
          <a:lstStyle/>
          <a:p>
            <a:r>
              <a:rPr lang="en-US" sz="900" dirty="0"/>
              <a:t>J</a:t>
            </a:r>
          </a:p>
          <a:p>
            <a:r>
              <a:rPr lang="en-US" sz="900" dirty="0"/>
              <a:t>O</a:t>
            </a:r>
          </a:p>
          <a:p>
            <a:r>
              <a:rPr lang="en-US" sz="900" dirty="0"/>
              <a:t>U</a:t>
            </a:r>
          </a:p>
          <a:p>
            <a:r>
              <a:rPr lang="en-US" sz="900" dirty="0"/>
              <a:t>R</a:t>
            </a:r>
          </a:p>
          <a:p>
            <a:r>
              <a:rPr lang="en-US" sz="900" dirty="0"/>
              <a:t>N</a:t>
            </a:r>
          </a:p>
          <a:p>
            <a:r>
              <a:rPr lang="en-US" sz="900" dirty="0"/>
              <a:t>E</a:t>
            </a:r>
          </a:p>
          <a:p>
            <a:r>
              <a:rPr lang="en-US" sz="900" dirty="0"/>
              <a:t>y </a:t>
            </a:r>
          </a:p>
          <a:p>
            <a:endParaRPr lang="en-US" sz="900" dirty="0"/>
          </a:p>
          <a:p>
            <a:r>
              <a:rPr lang="en-US" sz="900" dirty="0"/>
              <a:t>J</a:t>
            </a:r>
          </a:p>
          <a:p>
            <a:r>
              <a:rPr lang="en-US" sz="900" dirty="0"/>
              <a:t>e</a:t>
            </a:r>
          </a:p>
          <a:p>
            <a:r>
              <a:rPr lang="en-US" sz="900" dirty="0"/>
              <a:t>R</a:t>
            </a:r>
          </a:p>
          <a:p>
            <a:r>
              <a:rPr lang="en-US" sz="900" dirty="0"/>
              <a:t>u</a:t>
            </a:r>
          </a:p>
          <a:p>
            <a:r>
              <a:rPr lang="en-US" sz="900" dirty="0"/>
              <a:t>s</a:t>
            </a:r>
          </a:p>
        </p:txBody>
      </p:sp>
      <p:sp>
        <p:nvSpPr>
          <p:cNvPr id="97391" name="Text Box 111"/>
          <p:cNvSpPr txBox="1">
            <a:spLocks noChangeArrowheads="1"/>
          </p:cNvSpPr>
          <p:nvPr/>
        </p:nvSpPr>
        <p:spPr bwMode="auto">
          <a:xfrm>
            <a:off x="5867400" y="4648200"/>
            <a:ext cx="285750" cy="2169825"/>
          </a:xfrm>
          <a:prstGeom prst="rect">
            <a:avLst/>
          </a:prstGeom>
          <a:noFill/>
          <a:ln w="9525">
            <a:noFill/>
            <a:miter lim="800000"/>
            <a:headEnd/>
            <a:tailEnd/>
          </a:ln>
          <a:effectLst/>
        </p:spPr>
        <p:txBody>
          <a:bodyPr wrap="square">
            <a:spAutoFit/>
          </a:bodyPr>
          <a:lstStyle/>
          <a:p>
            <a:r>
              <a:rPr lang="en-US" sz="900" dirty="0"/>
              <a:t>L</a:t>
            </a:r>
          </a:p>
          <a:p>
            <a:r>
              <a:rPr lang="en-US" sz="900" dirty="0"/>
              <a:t>I</a:t>
            </a:r>
          </a:p>
          <a:p>
            <a:r>
              <a:rPr lang="en-US" sz="900" dirty="0"/>
              <a:t>S</a:t>
            </a:r>
          </a:p>
          <a:p>
            <a:r>
              <a:rPr lang="en-US" sz="900" dirty="0"/>
              <a:t>T</a:t>
            </a:r>
            <a:br>
              <a:rPr lang="en-US" sz="900" dirty="0"/>
            </a:br>
            <a:r>
              <a:rPr lang="en-US" sz="900" dirty="0"/>
              <a:t> </a:t>
            </a:r>
          </a:p>
          <a:p>
            <a:r>
              <a:rPr lang="en-US" sz="900" dirty="0"/>
              <a:t>of</a:t>
            </a:r>
            <a:br>
              <a:rPr lang="en-US" sz="900" dirty="0"/>
            </a:br>
            <a:br>
              <a:rPr lang="en-US" sz="900" dirty="0"/>
            </a:br>
            <a:r>
              <a:rPr lang="en-US" sz="900" dirty="0"/>
              <a:t>N</a:t>
            </a:r>
          </a:p>
          <a:p>
            <a:r>
              <a:rPr lang="en-US" sz="900" dirty="0"/>
              <a:t>A</a:t>
            </a:r>
          </a:p>
          <a:p>
            <a:r>
              <a:rPr lang="en-US" sz="900" dirty="0"/>
              <a:t>M</a:t>
            </a:r>
          </a:p>
          <a:p>
            <a:r>
              <a:rPr lang="en-US" sz="900" dirty="0"/>
              <a:t>E</a:t>
            </a:r>
          </a:p>
          <a:p>
            <a:r>
              <a:rPr lang="en-US" sz="900" dirty="0"/>
              <a:t>S</a:t>
            </a:r>
          </a:p>
          <a:p>
            <a:endParaRPr lang="en-US" sz="900" dirty="0"/>
          </a:p>
          <a:p>
            <a:endParaRPr lang="en-US" dirty="0"/>
          </a:p>
        </p:txBody>
      </p:sp>
      <p:sp>
        <p:nvSpPr>
          <p:cNvPr id="97392" name="Text Box 112"/>
          <p:cNvSpPr txBox="1">
            <a:spLocks noChangeArrowheads="1"/>
          </p:cNvSpPr>
          <p:nvPr/>
        </p:nvSpPr>
        <p:spPr bwMode="auto">
          <a:xfrm>
            <a:off x="5334000" y="4648200"/>
            <a:ext cx="381000" cy="2352675"/>
          </a:xfrm>
          <a:prstGeom prst="rect">
            <a:avLst/>
          </a:prstGeom>
          <a:noFill/>
          <a:ln w="9525">
            <a:noFill/>
            <a:miter lim="800000"/>
            <a:headEnd/>
            <a:tailEnd/>
          </a:ln>
          <a:effectLst/>
        </p:spPr>
        <p:txBody>
          <a:bodyPr wrap="square">
            <a:spAutoFit/>
          </a:bodyPr>
          <a:lstStyle/>
          <a:p>
            <a:r>
              <a:rPr lang="en-US" sz="900" dirty="0"/>
              <a:t>P</a:t>
            </a:r>
            <a:br>
              <a:rPr lang="en-US" sz="900" dirty="0"/>
            </a:br>
            <a:r>
              <a:rPr lang="en-US" sz="900" dirty="0"/>
              <a:t>S</a:t>
            </a:r>
          </a:p>
          <a:p>
            <a:r>
              <a:rPr lang="en-US" sz="900" dirty="0"/>
              <a:t>A</a:t>
            </a:r>
          </a:p>
          <a:p>
            <a:r>
              <a:rPr lang="en-US" sz="900" dirty="0"/>
              <a:t>L</a:t>
            </a:r>
          </a:p>
          <a:p>
            <a:r>
              <a:rPr lang="en-US" sz="900" dirty="0"/>
              <a:t>M</a:t>
            </a:r>
            <a:br>
              <a:rPr lang="en-US" sz="900" dirty="0"/>
            </a:br>
            <a:r>
              <a:rPr lang="en-US" sz="900" dirty="0"/>
              <a:t> </a:t>
            </a:r>
            <a:br>
              <a:rPr lang="en-US" sz="900" dirty="0"/>
            </a:br>
            <a:r>
              <a:rPr lang="en-US" sz="900" dirty="0"/>
              <a:t>of</a:t>
            </a:r>
            <a:br>
              <a:rPr lang="en-US" sz="900" dirty="0"/>
            </a:br>
            <a:r>
              <a:rPr lang="en-US" sz="900" dirty="0"/>
              <a:t> </a:t>
            </a:r>
            <a:br>
              <a:rPr lang="en-US" sz="900" dirty="0"/>
            </a:br>
            <a:r>
              <a:rPr lang="en-US" sz="900" dirty="0"/>
              <a:t>E</a:t>
            </a:r>
          </a:p>
          <a:p>
            <a:r>
              <a:rPr lang="en-US" sz="900" dirty="0"/>
              <a:t>Z</a:t>
            </a:r>
          </a:p>
          <a:p>
            <a:r>
              <a:rPr lang="en-US" sz="900" dirty="0"/>
              <a:t>R</a:t>
            </a:r>
          </a:p>
          <a:p>
            <a:r>
              <a:rPr lang="en-US" sz="900" dirty="0"/>
              <a:t>A</a:t>
            </a:r>
          </a:p>
          <a:p>
            <a:endParaRPr lang="en-US" sz="900" dirty="0"/>
          </a:p>
          <a:p>
            <a:endParaRPr lang="en-US" sz="900" dirty="0"/>
          </a:p>
          <a:p>
            <a:endParaRPr lang="en-US" sz="900" dirty="0"/>
          </a:p>
          <a:p>
            <a:endParaRPr lang="en-US" sz="900" dirty="0"/>
          </a:p>
        </p:txBody>
      </p:sp>
      <p:sp>
        <p:nvSpPr>
          <p:cNvPr id="97393" name="Text Box 113"/>
          <p:cNvSpPr txBox="1">
            <a:spLocks noChangeArrowheads="1"/>
          </p:cNvSpPr>
          <p:nvPr/>
        </p:nvSpPr>
        <p:spPr bwMode="auto">
          <a:xfrm>
            <a:off x="2743200" y="4953000"/>
            <a:ext cx="304800" cy="1457325"/>
          </a:xfrm>
          <a:prstGeom prst="rect">
            <a:avLst/>
          </a:prstGeom>
          <a:noFill/>
          <a:ln w="9525">
            <a:noFill/>
            <a:miter lim="800000"/>
            <a:headEnd/>
            <a:tailEnd/>
          </a:ln>
          <a:effectLst/>
        </p:spPr>
        <p:txBody>
          <a:bodyPr>
            <a:spAutoFit/>
          </a:bodyPr>
          <a:lstStyle/>
          <a:p>
            <a:r>
              <a:rPr lang="en-US" sz="900" dirty="0"/>
              <a:t>W</a:t>
            </a:r>
          </a:p>
          <a:p>
            <a:r>
              <a:rPr lang="en-US" sz="900" dirty="0"/>
              <a:t>O</a:t>
            </a:r>
          </a:p>
          <a:p>
            <a:r>
              <a:rPr lang="en-US" sz="900" dirty="0"/>
              <a:t>R</a:t>
            </a:r>
          </a:p>
          <a:p>
            <a:r>
              <a:rPr lang="en-US" sz="900" dirty="0"/>
              <a:t>K</a:t>
            </a:r>
          </a:p>
          <a:p>
            <a:endParaRPr lang="en-US" sz="900" dirty="0"/>
          </a:p>
          <a:p>
            <a:r>
              <a:rPr lang="en-US" sz="900" dirty="0"/>
              <a:t>B</a:t>
            </a:r>
          </a:p>
          <a:p>
            <a:r>
              <a:rPr lang="en-US" sz="900" dirty="0"/>
              <a:t>E</a:t>
            </a:r>
          </a:p>
          <a:p>
            <a:r>
              <a:rPr lang="en-US" sz="900" dirty="0"/>
              <a:t>G</a:t>
            </a:r>
          </a:p>
          <a:p>
            <a:r>
              <a:rPr lang="en-US" sz="900" dirty="0"/>
              <a:t>U</a:t>
            </a:r>
          </a:p>
          <a:p>
            <a:r>
              <a:rPr lang="en-US" sz="900" dirty="0"/>
              <a:t>n</a:t>
            </a:r>
          </a:p>
        </p:txBody>
      </p:sp>
      <p:sp>
        <p:nvSpPr>
          <p:cNvPr id="97394" name="Text Box 114"/>
          <p:cNvSpPr txBox="1">
            <a:spLocks noChangeArrowheads="1"/>
          </p:cNvSpPr>
          <p:nvPr/>
        </p:nvSpPr>
        <p:spPr bwMode="auto">
          <a:xfrm>
            <a:off x="3124200" y="5029200"/>
            <a:ext cx="320675" cy="1314450"/>
          </a:xfrm>
          <a:prstGeom prst="rect">
            <a:avLst/>
          </a:prstGeom>
          <a:noFill/>
          <a:ln w="9525">
            <a:noFill/>
            <a:miter lim="800000"/>
            <a:headEnd/>
            <a:tailEnd/>
          </a:ln>
          <a:effectLst/>
        </p:spPr>
        <p:txBody>
          <a:bodyPr>
            <a:spAutoFit/>
          </a:bodyPr>
          <a:lstStyle/>
          <a:p>
            <a:r>
              <a:rPr lang="en-US" sz="800" dirty="0"/>
              <a:t>O</a:t>
            </a:r>
          </a:p>
          <a:p>
            <a:r>
              <a:rPr lang="en-US" sz="800" dirty="0"/>
              <a:t>P</a:t>
            </a:r>
          </a:p>
          <a:p>
            <a:r>
              <a:rPr lang="en-US" sz="800" dirty="0"/>
              <a:t>P</a:t>
            </a:r>
          </a:p>
          <a:p>
            <a:r>
              <a:rPr lang="en-US" sz="800" dirty="0"/>
              <a:t>R</a:t>
            </a:r>
          </a:p>
          <a:p>
            <a:r>
              <a:rPr lang="en-US" sz="800" dirty="0"/>
              <a:t>E</a:t>
            </a:r>
          </a:p>
          <a:p>
            <a:r>
              <a:rPr lang="en-US" sz="800" dirty="0"/>
              <a:t>S</a:t>
            </a:r>
          </a:p>
          <a:p>
            <a:r>
              <a:rPr lang="en-US" sz="800" dirty="0"/>
              <a:t>S</a:t>
            </a:r>
          </a:p>
          <a:p>
            <a:r>
              <a:rPr lang="en-US" sz="800" dirty="0"/>
              <a:t>E</a:t>
            </a:r>
          </a:p>
          <a:p>
            <a:r>
              <a:rPr lang="en-US" sz="800" dirty="0"/>
              <a:t>D</a:t>
            </a:r>
          </a:p>
          <a:p>
            <a:endParaRPr lang="en-US" sz="800" dirty="0"/>
          </a:p>
        </p:txBody>
      </p:sp>
      <p:sp>
        <p:nvSpPr>
          <p:cNvPr id="97395" name="Text Box 115"/>
          <p:cNvSpPr txBox="1">
            <a:spLocks noChangeArrowheads="1"/>
          </p:cNvSpPr>
          <p:nvPr/>
        </p:nvSpPr>
        <p:spPr bwMode="auto">
          <a:xfrm>
            <a:off x="3581400" y="4953000"/>
            <a:ext cx="287338" cy="1730375"/>
          </a:xfrm>
          <a:prstGeom prst="rect">
            <a:avLst/>
          </a:prstGeom>
          <a:noFill/>
          <a:ln w="9525">
            <a:noFill/>
            <a:miter lim="800000"/>
            <a:headEnd/>
            <a:tailEnd/>
          </a:ln>
          <a:effectLst/>
        </p:spPr>
        <p:txBody>
          <a:bodyPr>
            <a:spAutoFit/>
          </a:bodyPr>
          <a:lstStyle/>
          <a:p>
            <a:r>
              <a:rPr lang="en-US" sz="900" dirty="0"/>
              <a:t>W</a:t>
            </a:r>
          </a:p>
          <a:p>
            <a:r>
              <a:rPr lang="en-US" sz="900" dirty="0"/>
              <a:t>O</a:t>
            </a:r>
          </a:p>
          <a:p>
            <a:r>
              <a:rPr lang="en-US" sz="900" dirty="0"/>
              <a:t>R</a:t>
            </a:r>
          </a:p>
          <a:p>
            <a:r>
              <a:rPr lang="en-US" sz="900" dirty="0"/>
              <a:t>K</a:t>
            </a:r>
          </a:p>
          <a:p>
            <a:endParaRPr lang="en-US" sz="900" dirty="0"/>
          </a:p>
          <a:p>
            <a:r>
              <a:rPr lang="en-US" sz="900" dirty="0"/>
              <a:t>R</a:t>
            </a:r>
          </a:p>
          <a:p>
            <a:r>
              <a:rPr lang="en-US" sz="900" dirty="0"/>
              <a:t>E</a:t>
            </a:r>
          </a:p>
          <a:p>
            <a:r>
              <a:rPr lang="en-US" sz="900" dirty="0"/>
              <a:t>S</a:t>
            </a:r>
          </a:p>
          <a:p>
            <a:r>
              <a:rPr lang="en-US" sz="900" dirty="0"/>
              <a:t>U</a:t>
            </a:r>
          </a:p>
          <a:p>
            <a:r>
              <a:rPr lang="en-US" sz="900" dirty="0"/>
              <a:t>M</a:t>
            </a:r>
          </a:p>
          <a:p>
            <a:r>
              <a:rPr lang="en-US" sz="900" dirty="0"/>
              <a:t>E</a:t>
            </a:r>
          </a:p>
          <a:p>
            <a:endParaRPr lang="en-US" sz="900" dirty="0"/>
          </a:p>
        </p:txBody>
      </p:sp>
      <p:sp>
        <p:nvSpPr>
          <p:cNvPr id="97396" name="Text Box 116"/>
          <p:cNvSpPr txBox="1">
            <a:spLocks noChangeArrowheads="1"/>
          </p:cNvSpPr>
          <p:nvPr/>
        </p:nvSpPr>
        <p:spPr bwMode="auto">
          <a:xfrm>
            <a:off x="3962400" y="4953000"/>
            <a:ext cx="398463" cy="1593850"/>
          </a:xfrm>
          <a:prstGeom prst="rect">
            <a:avLst/>
          </a:prstGeom>
          <a:noFill/>
          <a:ln w="9525">
            <a:noFill/>
            <a:miter lim="800000"/>
            <a:headEnd/>
            <a:tailEnd/>
          </a:ln>
          <a:effectLst/>
        </p:spPr>
        <p:txBody>
          <a:bodyPr>
            <a:spAutoFit/>
          </a:bodyPr>
          <a:lstStyle/>
          <a:p>
            <a:r>
              <a:rPr lang="en-US" sz="900" dirty="0"/>
              <a:t>R</a:t>
            </a:r>
          </a:p>
          <a:p>
            <a:r>
              <a:rPr lang="en-US" sz="900" dirty="0"/>
              <a:t>E</a:t>
            </a:r>
          </a:p>
          <a:p>
            <a:r>
              <a:rPr lang="en-US" sz="900" dirty="0"/>
              <a:t>S</a:t>
            </a:r>
          </a:p>
          <a:p>
            <a:r>
              <a:rPr lang="en-US" sz="900" dirty="0"/>
              <a:t>U</a:t>
            </a:r>
          </a:p>
          <a:p>
            <a:r>
              <a:rPr lang="en-US" sz="900" dirty="0"/>
              <a:t>M</a:t>
            </a:r>
          </a:p>
          <a:p>
            <a:r>
              <a:rPr lang="en-US" sz="900" dirty="0"/>
              <a:t>E</a:t>
            </a:r>
          </a:p>
          <a:p>
            <a:endParaRPr lang="en-US" sz="900" dirty="0"/>
          </a:p>
          <a:p>
            <a:r>
              <a:rPr lang="en-US" sz="900" dirty="0"/>
              <a:t>O</a:t>
            </a:r>
          </a:p>
          <a:p>
            <a:r>
              <a:rPr lang="en-US" sz="900" dirty="0"/>
              <a:t>K’</a:t>
            </a:r>
          </a:p>
          <a:p>
            <a:r>
              <a:rPr lang="en-US" sz="900" dirty="0"/>
              <a:t>D</a:t>
            </a:r>
            <a:br>
              <a:rPr lang="en-US" sz="900" dirty="0"/>
            </a:br>
            <a:endParaRPr lang="en-US" sz="900" dirty="0"/>
          </a:p>
        </p:txBody>
      </p:sp>
      <p:sp>
        <p:nvSpPr>
          <p:cNvPr id="97397" name="Text Box 117"/>
          <p:cNvSpPr txBox="1">
            <a:spLocks noChangeArrowheads="1"/>
          </p:cNvSpPr>
          <p:nvPr/>
        </p:nvSpPr>
        <p:spPr bwMode="auto">
          <a:xfrm>
            <a:off x="4403725" y="4946650"/>
            <a:ext cx="287338" cy="1593850"/>
          </a:xfrm>
          <a:prstGeom prst="rect">
            <a:avLst/>
          </a:prstGeom>
          <a:noFill/>
          <a:ln w="9525">
            <a:solidFill>
              <a:srgbClr val="7030A0"/>
            </a:solidFill>
            <a:miter lim="800000"/>
            <a:headEnd/>
            <a:tailEnd/>
          </a:ln>
          <a:effectLst/>
        </p:spPr>
        <p:txBody>
          <a:bodyPr wrap="none">
            <a:spAutoFit/>
          </a:bodyPr>
          <a:lstStyle/>
          <a:p>
            <a:r>
              <a:rPr lang="en-US" sz="900" dirty="0"/>
              <a:t>W</a:t>
            </a:r>
          </a:p>
          <a:p>
            <a:r>
              <a:rPr lang="en-US" sz="900" dirty="0"/>
              <a:t>O</a:t>
            </a:r>
          </a:p>
          <a:p>
            <a:r>
              <a:rPr lang="en-US" sz="900" dirty="0"/>
              <a:t>R</a:t>
            </a:r>
          </a:p>
          <a:p>
            <a:r>
              <a:rPr lang="en-US" sz="900" dirty="0"/>
              <a:t>K</a:t>
            </a:r>
          </a:p>
          <a:p>
            <a:endParaRPr lang="en-US" sz="900" dirty="0"/>
          </a:p>
          <a:p>
            <a:r>
              <a:rPr lang="en-US" sz="900" dirty="0"/>
              <a:t>F</a:t>
            </a:r>
          </a:p>
          <a:p>
            <a:r>
              <a:rPr lang="en-US" sz="900" dirty="0"/>
              <a:t>I</a:t>
            </a:r>
          </a:p>
          <a:p>
            <a:r>
              <a:rPr lang="en-US" sz="900" dirty="0"/>
              <a:t>N</a:t>
            </a:r>
          </a:p>
          <a:p>
            <a:r>
              <a:rPr lang="en-US" sz="900" dirty="0"/>
              <a:t>I</a:t>
            </a:r>
          </a:p>
          <a:p>
            <a:r>
              <a:rPr lang="en-US" sz="900" dirty="0"/>
              <a:t>S</a:t>
            </a:r>
          </a:p>
          <a:p>
            <a:r>
              <a:rPr lang="en-US" sz="900" dirty="0"/>
              <a:t>h</a:t>
            </a:r>
          </a:p>
        </p:txBody>
      </p:sp>
      <p:sp>
        <p:nvSpPr>
          <p:cNvPr id="97398" name="Text Box 118"/>
          <p:cNvSpPr txBox="1">
            <a:spLocks noChangeArrowheads="1"/>
          </p:cNvSpPr>
          <p:nvPr/>
        </p:nvSpPr>
        <p:spPr bwMode="auto">
          <a:xfrm>
            <a:off x="4953000" y="4648200"/>
            <a:ext cx="377825" cy="2031325"/>
          </a:xfrm>
          <a:prstGeom prst="rect">
            <a:avLst/>
          </a:prstGeom>
          <a:noFill/>
          <a:ln w="9525">
            <a:noFill/>
            <a:miter lim="800000"/>
            <a:headEnd/>
            <a:tailEnd/>
          </a:ln>
          <a:effectLst/>
        </p:spPr>
        <p:txBody>
          <a:bodyPr wrap="square">
            <a:spAutoFit/>
          </a:bodyPr>
          <a:lstStyle/>
          <a:p>
            <a:r>
              <a:rPr lang="en-US" sz="900" dirty="0"/>
              <a:t>D</a:t>
            </a:r>
          </a:p>
          <a:p>
            <a:r>
              <a:rPr lang="en-US" sz="900" dirty="0"/>
              <a:t>E</a:t>
            </a:r>
          </a:p>
          <a:p>
            <a:r>
              <a:rPr lang="en-US" sz="900" dirty="0"/>
              <a:t>C</a:t>
            </a:r>
          </a:p>
          <a:p>
            <a:r>
              <a:rPr lang="en-US" sz="900" dirty="0"/>
              <a:t>R</a:t>
            </a:r>
          </a:p>
          <a:p>
            <a:r>
              <a:rPr lang="en-US" sz="900" dirty="0"/>
              <a:t>E</a:t>
            </a:r>
          </a:p>
          <a:p>
            <a:r>
              <a:rPr lang="en-US" sz="900" dirty="0"/>
              <a:t>E</a:t>
            </a:r>
          </a:p>
          <a:p>
            <a:endParaRPr lang="en-US" sz="900" dirty="0"/>
          </a:p>
          <a:p>
            <a:r>
              <a:rPr lang="en-US" sz="900" dirty="0"/>
              <a:t>of</a:t>
            </a:r>
            <a:br>
              <a:rPr lang="en-US" sz="900" dirty="0"/>
            </a:br>
            <a:br>
              <a:rPr lang="en-US" sz="900" dirty="0"/>
            </a:br>
            <a:r>
              <a:rPr lang="en-US" sz="900" dirty="0"/>
              <a:t>K</a:t>
            </a:r>
          </a:p>
          <a:p>
            <a:r>
              <a:rPr lang="en-US" sz="900" dirty="0"/>
              <a:t>I</a:t>
            </a:r>
          </a:p>
          <a:p>
            <a:r>
              <a:rPr lang="en-US" sz="900" dirty="0"/>
              <a:t>N</a:t>
            </a:r>
          </a:p>
          <a:p>
            <a:r>
              <a:rPr lang="en-US" sz="900" dirty="0"/>
              <a:t>G</a:t>
            </a:r>
          </a:p>
          <a:p>
            <a:endParaRPr lang="en-US" sz="900" dirty="0"/>
          </a:p>
        </p:txBody>
      </p:sp>
      <p:sp>
        <p:nvSpPr>
          <p:cNvPr id="97399" name="Line 119"/>
          <p:cNvSpPr>
            <a:spLocks noChangeShapeType="1"/>
          </p:cNvSpPr>
          <p:nvPr/>
        </p:nvSpPr>
        <p:spPr bwMode="auto">
          <a:xfrm>
            <a:off x="7543800" y="4953000"/>
            <a:ext cx="0" cy="1600200"/>
          </a:xfrm>
          <a:prstGeom prst="line">
            <a:avLst/>
          </a:prstGeom>
          <a:noFill/>
          <a:ln w="28575">
            <a:solidFill>
              <a:schemeClr val="tx1"/>
            </a:solidFill>
            <a:round/>
            <a:headEnd/>
            <a:tailEnd/>
          </a:ln>
          <a:effectLst/>
        </p:spPr>
        <p:txBody>
          <a:bodyPr/>
          <a:lstStyle/>
          <a:p>
            <a:endParaRPr lang="en-US" dirty="0"/>
          </a:p>
        </p:txBody>
      </p:sp>
      <p:sp>
        <p:nvSpPr>
          <p:cNvPr id="97400" name="Line 120"/>
          <p:cNvSpPr>
            <a:spLocks noChangeShapeType="1"/>
          </p:cNvSpPr>
          <p:nvPr/>
        </p:nvSpPr>
        <p:spPr bwMode="auto">
          <a:xfrm>
            <a:off x="8382000" y="4953000"/>
            <a:ext cx="0" cy="1600200"/>
          </a:xfrm>
          <a:prstGeom prst="line">
            <a:avLst/>
          </a:prstGeom>
          <a:noFill/>
          <a:ln w="28575">
            <a:solidFill>
              <a:schemeClr val="tx1"/>
            </a:solidFill>
            <a:round/>
            <a:headEnd/>
            <a:tailEnd/>
          </a:ln>
          <a:effectLst/>
        </p:spPr>
        <p:txBody>
          <a:bodyPr/>
          <a:lstStyle/>
          <a:p>
            <a:endParaRPr lang="en-US" dirty="0"/>
          </a:p>
        </p:txBody>
      </p:sp>
      <p:sp>
        <p:nvSpPr>
          <p:cNvPr id="97401" name="Text Box 121"/>
          <p:cNvSpPr txBox="1">
            <a:spLocks noChangeArrowheads="1"/>
          </p:cNvSpPr>
          <p:nvPr/>
        </p:nvSpPr>
        <p:spPr bwMode="auto">
          <a:xfrm>
            <a:off x="6842125" y="4984750"/>
            <a:ext cx="727075" cy="639763"/>
          </a:xfrm>
          <a:prstGeom prst="rect">
            <a:avLst/>
          </a:prstGeom>
          <a:noFill/>
          <a:ln w="9525">
            <a:noFill/>
            <a:miter lim="800000"/>
            <a:headEnd/>
            <a:tailEnd/>
          </a:ln>
          <a:effectLst/>
        </p:spPr>
        <p:txBody>
          <a:bodyPr wrap="none">
            <a:spAutoFit/>
          </a:bodyPr>
          <a:lstStyle/>
          <a:p>
            <a:pPr>
              <a:buFontTx/>
              <a:buChar char="-"/>
            </a:pPr>
            <a:r>
              <a:rPr lang="en-US" sz="1200" dirty="0"/>
              <a:t>Report</a:t>
            </a:r>
          </a:p>
          <a:p>
            <a:pPr>
              <a:buFontTx/>
              <a:buChar char="-"/>
            </a:pPr>
            <a:r>
              <a:rPr lang="en-US" sz="1200" dirty="0"/>
              <a:t>-Grief</a:t>
            </a:r>
          </a:p>
          <a:p>
            <a:pPr>
              <a:buFontTx/>
              <a:buChar char="-"/>
            </a:pPr>
            <a:r>
              <a:rPr lang="en-US" sz="1200" dirty="0"/>
              <a:t>-Prayer</a:t>
            </a:r>
          </a:p>
        </p:txBody>
      </p:sp>
      <p:sp>
        <p:nvSpPr>
          <p:cNvPr id="97402" name="Text Box 122"/>
          <p:cNvSpPr txBox="1">
            <a:spLocks noChangeArrowheads="1"/>
          </p:cNvSpPr>
          <p:nvPr/>
        </p:nvSpPr>
        <p:spPr bwMode="auto">
          <a:xfrm>
            <a:off x="7604125" y="5010150"/>
            <a:ext cx="792163" cy="396875"/>
          </a:xfrm>
          <a:prstGeom prst="rect">
            <a:avLst/>
          </a:prstGeom>
          <a:noFill/>
          <a:ln w="9525">
            <a:noFill/>
            <a:miter lim="800000"/>
            <a:headEnd/>
            <a:tailEnd/>
          </a:ln>
          <a:effectLst/>
        </p:spPr>
        <p:txBody>
          <a:bodyPr wrap="none">
            <a:spAutoFit/>
          </a:bodyPr>
          <a:lstStyle/>
          <a:p>
            <a:r>
              <a:rPr lang="en-US" sz="1000" dirty="0"/>
              <a:t>Confession</a:t>
            </a:r>
          </a:p>
          <a:p>
            <a:r>
              <a:rPr lang="en-US" sz="1000" dirty="0"/>
              <a:t>Dissolution</a:t>
            </a:r>
          </a:p>
        </p:txBody>
      </p:sp>
      <p:sp>
        <p:nvSpPr>
          <p:cNvPr id="97403" name="Text Box 123"/>
          <p:cNvSpPr txBox="1">
            <a:spLocks noChangeArrowheads="1"/>
          </p:cNvSpPr>
          <p:nvPr/>
        </p:nvSpPr>
        <p:spPr bwMode="auto">
          <a:xfrm>
            <a:off x="8443913" y="5029200"/>
            <a:ext cx="700087" cy="244475"/>
          </a:xfrm>
          <a:prstGeom prst="rect">
            <a:avLst/>
          </a:prstGeom>
          <a:noFill/>
          <a:ln w="9525">
            <a:noFill/>
            <a:miter lim="800000"/>
            <a:headEnd/>
            <a:tailEnd/>
          </a:ln>
          <a:effectLst/>
        </p:spPr>
        <p:txBody>
          <a:bodyPr wrap="none">
            <a:spAutoFit/>
          </a:bodyPr>
          <a:lstStyle/>
          <a:p>
            <a:r>
              <a:rPr lang="en-US" sz="1000" dirty="0"/>
              <a:t>Appendix</a:t>
            </a:r>
          </a:p>
        </p:txBody>
      </p:sp>
      <p:sp>
        <p:nvSpPr>
          <p:cNvPr id="97404" name="Line 124"/>
          <p:cNvSpPr>
            <a:spLocks noChangeShapeType="1"/>
          </p:cNvSpPr>
          <p:nvPr/>
        </p:nvSpPr>
        <p:spPr bwMode="auto">
          <a:xfrm flipV="1">
            <a:off x="8610600" y="1828800"/>
            <a:ext cx="533400" cy="1752600"/>
          </a:xfrm>
          <a:prstGeom prst="line">
            <a:avLst/>
          </a:prstGeom>
          <a:noFill/>
          <a:ln w="9525">
            <a:solidFill>
              <a:schemeClr val="tx1"/>
            </a:solidFill>
            <a:round/>
            <a:headEnd/>
            <a:tailEnd/>
          </a:ln>
          <a:effectLst/>
        </p:spPr>
        <p:txBody>
          <a:bodyPr/>
          <a:lstStyle/>
          <a:p>
            <a:endParaRPr lang="en-US" dirty="0"/>
          </a:p>
        </p:txBody>
      </p:sp>
      <p:sp>
        <p:nvSpPr>
          <p:cNvPr id="97405" name="Line 125"/>
          <p:cNvSpPr>
            <a:spLocks noChangeShapeType="1"/>
          </p:cNvSpPr>
          <p:nvPr/>
        </p:nvSpPr>
        <p:spPr bwMode="auto">
          <a:xfrm flipV="1">
            <a:off x="9144000" y="1143000"/>
            <a:ext cx="0" cy="685800"/>
          </a:xfrm>
          <a:prstGeom prst="line">
            <a:avLst/>
          </a:prstGeom>
          <a:noFill/>
          <a:ln w="9525">
            <a:solidFill>
              <a:schemeClr val="tx1"/>
            </a:solidFill>
            <a:round/>
            <a:headEnd/>
            <a:tailEnd/>
          </a:ln>
          <a:effectLst/>
        </p:spPr>
        <p:txBody>
          <a:bodyPr/>
          <a:lstStyle/>
          <a:p>
            <a:endParaRPr lang="en-US" dirty="0"/>
          </a:p>
        </p:txBody>
      </p:sp>
      <p:sp>
        <p:nvSpPr>
          <p:cNvPr id="97406" name="Text Box 126"/>
          <p:cNvSpPr txBox="1">
            <a:spLocks noChangeArrowheads="1"/>
          </p:cNvSpPr>
          <p:nvPr/>
        </p:nvSpPr>
        <p:spPr bwMode="auto">
          <a:xfrm rot="16228616" flipH="1">
            <a:off x="8292306" y="1018382"/>
            <a:ext cx="1336675" cy="366712"/>
          </a:xfrm>
          <a:prstGeom prst="rect">
            <a:avLst/>
          </a:prstGeom>
          <a:noFill/>
          <a:ln w="9525">
            <a:noFill/>
            <a:miter lim="800000"/>
            <a:headEnd/>
            <a:tailEnd/>
          </a:ln>
          <a:effectLst/>
        </p:spPr>
        <p:txBody>
          <a:bodyPr>
            <a:spAutoFit/>
          </a:bodyPr>
          <a:lstStyle/>
          <a:p>
            <a:pPr>
              <a:spcBef>
                <a:spcPct val="50000"/>
              </a:spcBef>
            </a:pPr>
            <a:r>
              <a:rPr lang="en-US" b="1" dirty="0"/>
              <a:t>457</a:t>
            </a:r>
            <a:r>
              <a:rPr lang="en-US" dirty="0"/>
              <a:t>  </a:t>
            </a:r>
            <a:r>
              <a:rPr lang="en-US" b="1" dirty="0"/>
              <a:t>BC</a:t>
            </a:r>
          </a:p>
        </p:txBody>
      </p:sp>
      <p:sp>
        <p:nvSpPr>
          <p:cNvPr id="97408" name="Line 128"/>
          <p:cNvSpPr>
            <a:spLocks noChangeShapeType="1"/>
          </p:cNvSpPr>
          <p:nvPr/>
        </p:nvSpPr>
        <p:spPr bwMode="auto">
          <a:xfrm>
            <a:off x="8610600" y="3810000"/>
            <a:ext cx="304800" cy="0"/>
          </a:xfrm>
          <a:prstGeom prst="line">
            <a:avLst/>
          </a:prstGeom>
          <a:noFill/>
          <a:ln w="76200">
            <a:solidFill>
              <a:schemeClr val="tx1"/>
            </a:solidFill>
            <a:round/>
            <a:headEnd/>
            <a:tailEnd type="triangle" w="med" len="med"/>
          </a:ln>
          <a:effectLst/>
        </p:spPr>
        <p:txBody>
          <a:bodyPr/>
          <a:lstStyle/>
          <a:p>
            <a:endParaRPr lang="en-US" dirty="0"/>
          </a:p>
        </p:txBody>
      </p:sp>
    </p:spTree>
    <p:extLst>
      <p:ext uri="{BB962C8B-B14F-4D97-AF65-F5344CB8AC3E}">
        <p14:creationId xmlns:p14="http://schemas.microsoft.com/office/powerpoint/2010/main" val="34397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The unknown author of the book of Esther was most likely a Jew very familiar with the royal Persian court. The detailed descriptions of court life and traditions, as well as the events that occurred in the book, point to an eyewitness author.  Because his perspective was pro-Jewish, scholars believe he was a Jew writing for the remnant that had returned to Judah under Zerubbabel.  </a:t>
            </a:r>
          </a:p>
          <a:p>
            <a:pPr marL="89154" indent="0">
              <a:buNone/>
            </a:pPr>
            <a:endParaRPr lang="en-US" sz="2200" dirty="0"/>
          </a:p>
          <a:p>
            <a:pPr marL="89154" indent="0">
              <a:buNone/>
            </a:pPr>
            <a:r>
              <a:rPr lang="en-US" sz="2200" dirty="0"/>
              <a:t>The book is named for the “star” of the story, a young Jewish girl named Hadassah who was taken from her guardian, Mordecai, and forced to compete for the affection of the king. This unlikely contestant for a beauty pageant was crowned queen of Persia and renamed Esther, meaning “star.”</a:t>
            </a:r>
          </a:p>
        </p:txBody>
      </p:sp>
    </p:spTree>
    <p:extLst>
      <p:ext uri="{BB962C8B-B14F-4D97-AF65-F5344CB8AC3E}">
        <p14:creationId xmlns:p14="http://schemas.microsoft.com/office/powerpoint/2010/main" val="231444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600200"/>
            <a:ext cx="8763000" cy="4724401"/>
          </a:xfrm>
        </p:spPr>
        <p:txBody>
          <a:bodyPr>
            <a:noAutofit/>
          </a:bodyPr>
          <a:lstStyle/>
          <a:p>
            <a:pPr marL="89154" indent="0">
              <a:buNone/>
            </a:pPr>
            <a:r>
              <a:rPr lang="en-US" sz="2100" dirty="0"/>
              <a:t>The events in the book of Esther occurred from 483 BC to 473 BC, during the first half of the reign of King Xerxes, who chose Esther as his queen. During this time period, the first remnant of Jews who had returned to Judah were struggling to reestablish temple worship according to the Law of Moses. But Esther and Mordecai, along with many other Jews, had chosen not to make the trek back to Judah. They seemed content to stay in Susa, the capital city of Persia, in which the story is set. So, while the stories of Ezra and Nehemiah take place in Jerusalem, Esther’s story is in Susa.  </a:t>
            </a:r>
          </a:p>
          <a:p>
            <a:pPr marL="89154" indent="0">
              <a:buNone/>
            </a:pPr>
            <a:endParaRPr lang="en-US" sz="2100" dirty="0"/>
          </a:p>
          <a:p>
            <a:pPr marL="89154" indent="0">
              <a:buNone/>
            </a:pPr>
            <a:r>
              <a:rPr lang="en-US" sz="2100" dirty="0"/>
              <a:t>Most believe the book was written no earlier than 470 BC and probably no later than 424 BC, during the reign of Xerxes’ son Artaxerxes.</a:t>
            </a:r>
          </a:p>
        </p:txBody>
      </p:sp>
    </p:spTree>
    <p:extLst>
      <p:ext uri="{BB962C8B-B14F-4D97-AF65-F5344CB8AC3E}">
        <p14:creationId xmlns:p14="http://schemas.microsoft.com/office/powerpoint/2010/main" val="169730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Esther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000" dirty="0"/>
              <a:t>Esther is the only book in the Bible not to mention the name of God. But that is not to say that God was absent. His presence permeates much of the story, as though He were behind the scenes coordinating “coincidences” and circumstances to make His will happen.</a:t>
            </a:r>
          </a:p>
          <a:p>
            <a:pPr marL="89154" indent="0">
              <a:buNone/>
            </a:pPr>
            <a:endParaRPr lang="en-US" sz="2000" dirty="0"/>
          </a:p>
          <a:p>
            <a:pPr marL="89154" indent="0">
              <a:buNone/>
            </a:pPr>
            <a:r>
              <a:rPr lang="en-US" sz="2000" dirty="0"/>
              <a:t>Much like the book of Ruth, this book stands as one of the most skillfully written biblical books. Using eight feasts to systematically build and resolve suspense, the author constructed the story </a:t>
            </a:r>
            <a:r>
              <a:rPr lang="en-US" sz="2000" i="1" dirty="0" err="1"/>
              <a:t>chiastically</a:t>
            </a:r>
            <a:r>
              <a:rPr lang="en-US" sz="2000" dirty="0"/>
              <a:t>—using a Hebrew literary device in which events mirror each other inversely.  Early listeners to the story would have recognized significant events and followed the rising tension with understanding.</a:t>
            </a:r>
          </a:p>
          <a:p>
            <a:pPr marL="89154" indent="0">
              <a:buNone/>
            </a:pPr>
            <a:endParaRPr lang="en-US" sz="2000" dirty="0"/>
          </a:p>
          <a:p>
            <a:pPr marL="89154" indent="0">
              <a:buNone/>
            </a:pPr>
            <a:r>
              <a:rPr lang="en-US" sz="2000" dirty="0"/>
              <a:t>Haman, the king’s evil second-in-command, was a descendant of Agag, king of the Amalekites, who were ancient enemies of God’s people (Numbers 24:7; 1 Samuel 15:8).  He cast the lot, called “</a:t>
            </a:r>
            <a:r>
              <a:rPr lang="en-US" sz="2000" i="1" dirty="0" err="1"/>
              <a:t>pur</a:t>
            </a:r>
            <a:r>
              <a:rPr lang="en-US" sz="2000" dirty="0"/>
              <a:t>,” in order to determine the day that the Jews would be exterminated (Esther 3:7–9).  The feast of Purim, still celebrated by Jews today, commemorates the Jews’ deliverance from Haman’s plot (9:24–32).</a:t>
            </a:r>
          </a:p>
          <a:p>
            <a:pPr marL="89154" indent="0">
              <a:buNone/>
            </a:pPr>
            <a:endParaRPr lang="en-US" sz="2000" dirty="0"/>
          </a:p>
          <a:p>
            <a:pPr marL="89154" indent="0">
              <a:buNone/>
            </a:pPr>
            <a:endParaRPr lang="en-US" sz="2000" dirty="0"/>
          </a:p>
        </p:txBody>
      </p:sp>
    </p:spTree>
    <p:extLst>
      <p:ext uri="{BB962C8B-B14F-4D97-AF65-F5344CB8AC3E}">
        <p14:creationId xmlns:p14="http://schemas.microsoft.com/office/powerpoint/2010/main" val="4271229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379438"/>
            <a:ext cx="8915400" cy="6059424"/>
          </a:xfrm>
        </p:spPr>
        <p:txBody>
          <a:bodyPr>
            <a:noAutofit/>
          </a:bodyPr>
          <a:lstStyle/>
          <a:p>
            <a:pPr marL="118872" indent="0">
              <a:buNone/>
            </a:pPr>
            <a:r>
              <a:rPr lang="en-US" sz="1900" dirty="0"/>
              <a:t>While the primary purpose of the book of Esther was to relate the dramatic origins of the feast of Purim, a greater theme shines through the story. The sovereignty and faithfulness of God permeate each scene. </a:t>
            </a:r>
            <a:r>
              <a:rPr lang="en-US" sz="1900" b="1" dirty="0"/>
              <a:t>Nothing is truly coincidental.  </a:t>
            </a:r>
            <a:r>
              <a:rPr lang="en-US" sz="1900" dirty="0"/>
              <a:t>God’s sovereignty is best summarized in Mordecai’s exhortation to Esther: “</a:t>
            </a:r>
            <a:r>
              <a:rPr lang="en-US" sz="2000" dirty="0"/>
              <a:t>And who knows whether you have not come to the kingdom for such a time as this” </a:t>
            </a:r>
            <a:r>
              <a:rPr lang="en-US" sz="1900" dirty="0"/>
              <a:t>(Esther 4:14).</a:t>
            </a:r>
          </a:p>
          <a:p>
            <a:pPr marL="89154" indent="0">
              <a:buNone/>
            </a:pPr>
            <a:endParaRPr lang="en-US" sz="1900" dirty="0"/>
          </a:p>
          <a:p>
            <a:pPr marL="89154" indent="0">
              <a:buNone/>
            </a:pPr>
            <a:r>
              <a:rPr lang="en-US" sz="1900" dirty="0"/>
              <a:t>When events seemed out of control to Esther and Mordecai, when the king dictated ruin for their people, when evil was poised to triumph . . . God was at work. He worked through </a:t>
            </a:r>
            <a:r>
              <a:rPr lang="en-US" sz="1900" b="1" dirty="0"/>
              <a:t>their dark days </a:t>
            </a:r>
            <a:r>
              <a:rPr lang="en-US" sz="1900" dirty="0"/>
              <a:t>(Esther was taken to the harem, 2:1–16), </a:t>
            </a:r>
            <a:r>
              <a:rPr lang="en-US" sz="1900" b="1" dirty="0"/>
              <a:t>their faithful obedience</a:t>
            </a:r>
            <a:r>
              <a:rPr lang="en-US" sz="1900" dirty="0"/>
              <a:t> (Esther risked her life before the king, 5:1–3), and </a:t>
            </a:r>
            <a:r>
              <a:rPr lang="en-US" sz="1900" b="1" dirty="0"/>
              <a:t>their victories </a:t>
            </a:r>
            <a:r>
              <a:rPr lang="en-US" sz="1900" dirty="0"/>
              <a:t>(Esther revealed Haman’s plot and the Jews’ destruction of their enemies, 7–9).  </a:t>
            </a:r>
            <a:r>
              <a:rPr lang="en-US" sz="1900" b="1" dirty="0"/>
              <a:t>This message is clear: </a:t>
            </a:r>
            <a:r>
              <a:rPr lang="en-US" sz="1900" dirty="0"/>
              <a:t>God is sovereign even when life doesn’t make sense.</a:t>
            </a:r>
          </a:p>
          <a:p>
            <a:pPr marL="89154" indent="0">
              <a:buNone/>
            </a:pPr>
            <a:endParaRPr lang="en-US" sz="1900" dirty="0"/>
          </a:p>
          <a:p>
            <a:pPr marL="89154" indent="0">
              <a:buNone/>
            </a:pPr>
            <a:r>
              <a:rPr lang="en-US" sz="1900" dirty="0"/>
              <a:t>God also keeps His word. Mordecai said to Esther: “For If you keep silent at this time, relief and deliverance will rise for the Jews from another place but you and your father’s house will perish” (Esther 4:14). Mordecai’s words reflected his faith that God would honor His eternal covenant with Abraham and David.</a:t>
            </a:r>
          </a:p>
        </p:txBody>
      </p:sp>
    </p:spTree>
    <p:extLst>
      <p:ext uri="{BB962C8B-B14F-4D97-AF65-F5344CB8AC3E}">
        <p14:creationId xmlns:p14="http://schemas.microsoft.com/office/powerpoint/2010/main" val="2313575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184</TotalTime>
  <Words>2070</Words>
  <Application>Microsoft Macintosh PowerPoint</Application>
  <PresentationFormat>On-screen Show (4:3)</PresentationFormat>
  <Paragraphs>390</Paragraphs>
  <Slides>15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Abadi MT Condensed Extra Bold</vt:lpstr>
      <vt:lpstr>Arial</vt:lpstr>
      <vt:lpstr>Calibri</vt:lpstr>
      <vt:lpstr>Corbel</vt:lpstr>
      <vt:lpstr>Wingdings</vt:lpstr>
      <vt:lpstr>Wingdings 2</vt:lpstr>
      <vt:lpstr>Wingdings 3</vt:lpstr>
      <vt:lpstr>Module</vt:lpstr>
      <vt:lpstr>Symphony of the Scriptures</vt:lpstr>
      <vt:lpstr>Esther</vt:lpstr>
      <vt:lpstr>PowerPoint Presentation</vt:lpstr>
      <vt:lpstr>The Three Returns from Exile</vt:lpstr>
      <vt:lpstr>PowerPoint Presentation</vt:lpstr>
      <vt:lpstr>Who wrote the book?</vt:lpstr>
      <vt:lpstr>Where are we?</vt:lpstr>
      <vt:lpstr>Why is Esther so important?</vt:lpstr>
      <vt:lpstr>What's the point?</vt:lpstr>
      <vt:lpstr>How do I apply this?</vt:lpstr>
      <vt:lpstr>Esther – A Woman of Strength and Desire</vt:lpstr>
      <vt:lpstr>Cast Of Characters</vt:lpstr>
      <vt:lpstr>God’s Play of Providence</vt:lpstr>
      <vt:lpstr>Six characteristics of strength and dignity: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30</cp:revision>
  <dcterms:created xsi:type="dcterms:W3CDTF">2010-11-07T11:38:16Z</dcterms:created>
  <dcterms:modified xsi:type="dcterms:W3CDTF">2022-12-23T09:45:47Z</dcterms:modified>
</cp:coreProperties>
</file>